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0" r:id="rId4"/>
    <p:sldId id="258" r:id="rId5"/>
    <p:sldId id="259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5F365-8A4A-4DE1-87F2-FD0BCCF097A8}" type="datetimeFigureOut">
              <a:rPr lang="nl-NL" smtClean="0"/>
              <a:t>27-11-2014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22D19-1E74-4462-898A-316D96D64280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The goal</a:t>
            </a:r>
            <a:r>
              <a:rPr lang="nl-NL" baseline="0" dirty="0" smtClean="0"/>
              <a:t> can be to study the accent of a specific language(s) computationally, or to develop a method to do so (for the more technical people)</a:t>
            </a:r>
          </a:p>
          <a:p>
            <a:r>
              <a:rPr lang="nl-NL" baseline="0" dirty="0" smtClean="0"/>
              <a:t>There are existing methods to compute cluster determinants (in GabMap) but maybe this can be improved upon (i.e. do it per phoneme instead of per word form)</a:t>
            </a:r>
          </a:p>
          <a:p>
            <a:endParaRPr lang="nl-NL" dirty="0" smtClean="0"/>
          </a:p>
          <a:p>
            <a:r>
              <a:rPr lang="nl-NL" dirty="0" smtClean="0"/>
              <a:t>You can also say it has applications in pronunciation training.</a:t>
            </a:r>
            <a:endParaRPr lang="nl-NL" baseline="0" dirty="0" smtClean="0"/>
          </a:p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Voor als iemand het vraagt: het plaatje is een difference</a:t>
            </a:r>
            <a:r>
              <a:rPr lang="nl-NL" baseline="0" dirty="0" smtClean="0"/>
              <a:t> map uit GabMap, en laat de verschillen zien tussen de uitspraak van 1 woord door alle sprekers in beide clusters.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2D19-1E74-4462-898A-316D96D64280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You can say</a:t>
            </a:r>
            <a:r>
              <a:rPr lang="nl-NL" baseline="0" dirty="0" smtClean="0"/>
              <a:t> what a typological database is (contains information about properties such as word order, which have been determined for many languages) and what accent distance means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22D19-1E74-4462-898A-316D96D64280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3176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4238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1178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57547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4719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913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332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15066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1938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5224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060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FB32-4002-4856-810A-C03881DB8577}" type="datetimeFigureOut">
              <a:rPr lang="nl-NL" smtClean="0"/>
              <a:pPr/>
              <a:t>27-11-2014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F1FF-AB98-4718-B5FC-C37C84037BF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38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Automatically</a:t>
            </a:r>
            <a:r>
              <a:rPr lang="nl-NL" dirty="0" smtClean="0"/>
              <a:t> </a:t>
            </a:r>
            <a:r>
              <a:rPr lang="nl-NL" dirty="0" err="1" smtClean="0"/>
              <a:t>judging</a:t>
            </a:r>
            <a:r>
              <a:rPr lang="nl-NL" dirty="0" smtClean="0"/>
              <a:t> the native-</a:t>
            </a:r>
            <a:r>
              <a:rPr lang="nl-NL" dirty="0" err="1" smtClean="0"/>
              <a:t>likeness</a:t>
            </a:r>
            <a:r>
              <a:rPr lang="nl-NL" dirty="0" smtClean="0"/>
              <a:t> of a </a:t>
            </a:r>
            <a:r>
              <a:rPr lang="nl-NL" dirty="0" err="1" smtClean="0"/>
              <a:t>learner’s</a:t>
            </a:r>
            <a:r>
              <a:rPr lang="nl-NL" dirty="0" smtClean="0"/>
              <a:t> English </a:t>
            </a:r>
            <a:r>
              <a:rPr lang="nl-NL" dirty="0" err="1" smtClean="0"/>
              <a:t>pronunciation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Martijn Wieling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74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Judging</a:t>
            </a:r>
            <a:r>
              <a:rPr lang="nl-NL" dirty="0" smtClean="0"/>
              <a:t> non-native English speech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Adequate automatic </a:t>
            </a:r>
            <a:r>
              <a:rPr lang="nl-NL" sz="2000" dirty="0" err="1" smtClean="0"/>
              <a:t>transcription-based</a:t>
            </a:r>
            <a:r>
              <a:rPr lang="nl-NL" sz="2000" dirty="0" smtClean="0"/>
              <a:t> </a:t>
            </a:r>
            <a:r>
              <a:rPr lang="nl-NL" sz="2000" dirty="0" err="1" smtClean="0"/>
              <a:t>methods</a:t>
            </a:r>
            <a:r>
              <a:rPr lang="nl-NL" sz="2000" dirty="0" smtClean="0"/>
              <a:t> </a:t>
            </a:r>
            <a:r>
              <a:rPr lang="nl-NL" sz="2000" dirty="0" err="1" smtClean="0"/>
              <a:t>exist</a:t>
            </a:r>
            <a:r>
              <a:rPr lang="nl-NL" sz="2000" dirty="0" smtClean="0"/>
              <a:t> </a:t>
            </a:r>
            <a:r>
              <a:rPr lang="nl-NL" sz="2000" i="1" dirty="0" smtClean="0"/>
              <a:t>,</a:t>
            </a:r>
            <a:r>
              <a:rPr lang="nl-NL" sz="2000" dirty="0" smtClean="0"/>
              <a:t> but </a:t>
            </a:r>
            <a:r>
              <a:rPr lang="nl-NL" sz="2000" dirty="0" err="1" smtClean="0"/>
              <a:t>transcribing</a:t>
            </a:r>
            <a:r>
              <a:rPr lang="nl-NL" sz="2000" dirty="0" smtClean="0"/>
              <a:t> speech is </a:t>
            </a:r>
            <a:r>
              <a:rPr lang="nl-NL" sz="2000" b="1" dirty="0" err="1" smtClean="0"/>
              <a:t>expensive</a:t>
            </a:r>
            <a:endParaRPr lang="nl-NL" sz="2000" b="1" dirty="0" smtClean="0"/>
          </a:p>
          <a:p>
            <a:r>
              <a:rPr lang="nl-NL" sz="2000" dirty="0" smtClean="0"/>
              <a:t>Goal of the MA project:</a:t>
            </a:r>
          </a:p>
          <a:p>
            <a:pPr lvl="1"/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develop</a:t>
            </a:r>
            <a:r>
              <a:rPr lang="nl-NL" sz="1800" dirty="0" smtClean="0"/>
              <a:t> a </a:t>
            </a:r>
            <a:r>
              <a:rPr lang="nl-NL" sz="1800" dirty="0" err="1" smtClean="0"/>
              <a:t>method</a:t>
            </a:r>
            <a:r>
              <a:rPr lang="nl-NL" sz="1800" dirty="0" smtClean="0"/>
              <a:t> </a:t>
            </a:r>
            <a:r>
              <a:rPr lang="nl-NL" sz="1800" dirty="0" err="1" smtClean="0"/>
              <a:t>which</a:t>
            </a:r>
            <a:r>
              <a:rPr lang="nl-NL" sz="1800" dirty="0" smtClean="0"/>
              <a:t> </a:t>
            </a:r>
            <a:r>
              <a:rPr lang="nl-NL" sz="1800" dirty="0" err="1" smtClean="0"/>
              <a:t>only</a:t>
            </a:r>
            <a:r>
              <a:rPr lang="nl-NL" sz="1800" dirty="0" smtClean="0"/>
              <a:t> </a:t>
            </a:r>
            <a:r>
              <a:rPr lang="nl-NL" sz="1800" dirty="0" err="1" smtClean="0"/>
              <a:t>uses</a:t>
            </a:r>
            <a:r>
              <a:rPr lang="nl-NL" sz="1800" dirty="0" smtClean="0"/>
              <a:t> the </a:t>
            </a:r>
            <a:r>
              <a:rPr lang="nl-NL" sz="1800" dirty="0" err="1" smtClean="0"/>
              <a:t>acoustic</a:t>
            </a:r>
            <a:r>
              <a:rPr lang="nl-NL" sz="1800" dirty="0" smtClean="0"/>
              <a:t> data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evaluate</a:t>
            </a:r>
            <a:r>
              <a:rPr lang="nl-NL" sz="1800" dirty="0" smtClean="0"/>
              <a:t> the </a:t>
            </a:r>
            <a:r>
              <a:rPr lang="nl-NL" sz="1800" dirty="0" err="1" smtClean="0"/>
              <a:t>learner’s</a:t>
            </a:r>
            <a:r>
              <a:rPr lang="nl-NL" sz="1800" dirty="0" smtClean="0"/>
              <a:t> speech (i.e. </a:t>
            </a:r>
            <a:r>
              <a:rPr lang="nl-NL" sz="1800" dirty="0" err="1" smtClean="0"/>
              <a:t>assign</a:t>
            </a:r>
            <a:r>
              <a:rPr lang="nl-NL" sz="1800" dirty="0" smtClean="0"/>
              <a:t> a score)</a:t>
            </a:r>
          </a:p>
          <a:p>
            <a:pPr lvl="2"/>
            <a:r>
              <a:rPr lang="nl-NL" sz="1800" dirty="0" err="1" smtClean="0"/>
              <a:t>Methods</a:t>
            </a:r>
            <a:r>
              <a:rPr lang="nl-NL" sz="1800" dirty="0" smtClean="0"/>
              <a:t>: </a:t>
            </a:r>
            <a:r>
              <a:rPr lang="nl-NL" sz="1800" dirty="0" err="1" smtClean="0"/>
              <a:t>transformation</a:t>
            </a:r>
            <a:r>
              <a:rPr lang="nl-NL" sz="1800" dirty="0" smtClean="0"/>
              <a:t> of the </a:t>
            </a:r>
            <a:r>
              <a:rPr lang="nl-NL" sz="1800" dirty="0" err="1" smtClean="0"/>
              <a:t>acoustic</a:t>
            </a:r>
            <a:r>
              <a:rPr lang="nl-NL" sz="1800" dirty="0" smtClean="0"/>
              <a:t> </a:t>
            </a:r>
            <a:r>
              <a:rPr lang="nl-NL" sz="1800" dirty="0" err="1" smtClean="0"/>
              <a:t>signal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Mel-Filtered</a:t>
            </a:r>
            <a:r>
              <a:rPr lang="nl-NL" sz="1800" dirty="0" smtClean="0"/>
              <a:t> </a:t>
            </a:r>
            <a:r>
              <a:rPr lang="nl-NL" sz="1800" dirty="0" err="1" smtClean="0"/>
              <a:t>Cepstral</a:t>
            </a:r>
            <a:r>
              <a:rPr lang="nl-NL" sz="1800" dirty="0" smtClean="0"/>
              <a:t> </a:t>
            </a:r>
            <a:r>
              <a:rPr lang="nl-NL" sz="1800" dirty="0" err="1" smtClean="0"/>
              <a:t>Coefficients</a:t>
            </a:r>
            <a:r>
              <a:rPr lang="nl-NL" sz="1800" dirty="0" smtClean="0"/>
              <a:t>, ML </a:t>
            </a:r>
            <a:r>
              <a:rPr lang="nl-NL" sz="1800" dirty="0" err="1" smtClean="0"/>
              <a:t>techniques</a:t>
            </a:r>
            <a:endParaRPr lang="nl-NL" sz="1800" dirty="0" smtClean="0"/>
          </a:p>
          <a:p>
            <a:pPr lvl="1"/>
            <a:r>
              <a:rPr lang="nl-NL" sz="1800" dirty="0" smtClean="0"/>
              <a:t>Training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evaluation</a:t>
            </a:r>
            <a:r>
              <a:rPr lang="nl-NL" sz="1800" dirty="0" smtClean="0"/>
              <a:t> via data </a:t>
            </a:r>
            <a:r>
              <a:rPr lang="nl-NL" sz="1800" dirty="0" err="1" smtClean="0"/>
              <a:t>from</a:t>
            </a:r>
            <a:r>
              <a:rPr lang="nl-NL" sz="1800" dirty="0" smtClean="0"/>
              <a:t> the speech accent </a:t>
            </a:r>
            <a:r>
              <a:rPr lang="nl-NL" sz="1800" dirty="0" err="1" smtClean="0"/>
              <a:t>archive</a:t>
            </a:r>
            <a:r>
              <a:rPr lang="nl-NL" sz="1800" dirty="0" smtClean="0"/>
              <a:t>: 1000 speakers </a:t>
            </a:r>
            <a:r>
              <a:rPr lang="nl-NL" sz="1800" dirty="0" err="1" smtClean="0"/>
              <a:t>with</a:t>
            </a:r>
            <a:r>
              <a:rPr lang="nl-NL" sz="1800" dirty="0" smtClean="0"/>
              <a:t> </a:t>
            </a:r>
            <a:r>
              <a:rPr lang="nl-NL" sz="1800" dirty="0" err="1" smtClean="0"/>
              <a:t>transcription-based</a:t>
            </a:r>
            <a:r>
              <a:rPr lang="nl-NL" sz="1800" dirty="0" smtClean="0"/>
              <a:t> native-</a:t>
            </a:r>
            <a:r>
              <a:rPr lang="nl-NL" sz="1800" dirty="0" err="1" smtClean="0"/>
              <a:t>likeness</a:t>
            </a:r>
            <a:r>
              <a:rPr lang="nl-NL" sz="1800" dirty="0" smtClean="0"/>
              <a:t> ratings, </a:t>
            </a:r>
            <a:r>
              <a:rPr lang="nl-NL" sz="1800" dirty="0" err="1" smtClean="0"/>
              <a:t>including</a:t>
            </a:r>
            <a:r>
              <a:rPr lang="nl-NL" sz="1800" dirty="0" smtClean="0"/>
              <a:t> 300 </a:t>
            </a:r>
            <a:r>
              <a:rPr lang="nl-NL" sz="1800" dirty="0" err="1" smtClean="0"/>
              <a:t>with</a:t>
            </a:r>
            <a:r>
              <a:rPr lang="nl-NL" sz="1800" dirty="0" smtClean="0"/>
              <a:t> human native-</a:t>
            </a:r>
            <a:r>
              <a:rPr lang="nl-NL" sz="1800" dirty="0" err="1" smtClean="0"/>
              <a:t>likenss</a:t>
            </a:r>
            <a:r>
              <a:rPr lang="nl-NL" sz="1800" dirty="0" smtClean="0"/>
              <a:t> </a:t>
            </a:r>
            <a:r>
              <a:rPr lang="nl-NL" sz="1800" dirty="0" err="1" smtClean="0"/>
              <a:t>judgments</a:t>
            </a:r>
            <a:endParaRPr lang="nl-NL" sz="1800" dirty="0" smtClean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 smtClean="0"/>
          </a:p>
        </p:txBody>
      </p:sp>
      <p:pic>
        <p:nvPicPr>
          <p:cNvPr id="2050" name="Picture 2" descr="C:\Users\Martijn\AppData\Local\Temp\scp28377\net\aistaff\wieling\Presentations\Language-Diversity-Presentation\languagelo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541404"/>
            <a:ext cx="3688254" cy="210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77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Characterizing</a:t>
            </a:r>
            <a:r>
              <a:rPr lang="nl-NL" dirty="0" smtClean="0"/>
              <a:t> Dutch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Flemish</a:t>
            </a:r>
            <a:r>
              <a:rPr lang="nl-NL" dirty="0" smtClean="0"/>
              <a:t> </a:t>
            </a:r>
            <a:r>
              <a:rPr lang="nl-NL" dirty="0" err="1" smtClean="0"/>
              <a:t>language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on </a:t>
            </a:r>
            <a:r>
              <a:rPr lang="nl-NL" dirty="0" err="1" smtClean="0"/>
              <a:t>Twitter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Martijn Wieling </a:t>
            </a:r>
            <a:r>
              <a:rPr lang="nl-NL" dirty="0" err="1" smtClean="0"/>
              <a:t>and</a:t>
            </a:r>
            <a:r>
              <a:rPr lang="nl-NL" dirty="0" smtClean="0"/>
              <a:t> Gosse Bouma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4611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Regional</a:t>
            </a:r>
            <a:r>
              <a:rPr lang="nl-NL" dirty="0" smtClean="0"/>
              <a:t> </a:t>
            </a:r>
            <a:r>
              <a:rPr lang="nl-NL" dirty="0" err="1" smtClean="0"/>
              <a:t>variation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3% of Dutch </a:t>
            </a:r>
            <a:r>
              <a:rPr lang="nl-NL" dirty="0" err="1" smtClean="0"/>
              <a:t>tweets</a:t>
            </a:r>
            <a:r>
              <a:rPr lang="nl-NL" dirty="0" smtClean="0"/>
              <a:t> </a:t>
            </a:r>
            <a:r>
              <a:rPr lang="nl-NL" dirty="0" err="1" smtClean="0"/>
              <a:t>contain</a:t>
            </a:r>
            <a:r>
              <a:rPr lang="nl-NL" dirty="0" smtClean="0"/>
              <a:t> </a:t>
            </a:r>
            <a:r>
              <a:rPr lang="nl-NL" dirty="0" err="1" smtClean="0"/>
              <a:t>geo</a:t>
            </a:r>
            <a:r>
              <a:rPr lang="nl-NL" dirty="0" smtClean="0"/>
              <a:t>. </a:t>
            </a:r>
            <a:r>
              <a:rPr lang="nl-NL" dirty="0" err="1"/>
              <a:t>c</a:t>
            </a:r>
            <a:r>
              <a:rPr lang="nl-NL" dirty="0" err="1" smtClean="0"/>
              <a:t>oordinates</a:t>
            </a:r>
            <a:endParaRPr lang="nl-NL" dirty="0" smtClean="0"/>
          </a:p>
          <a:p>
            <a:r>
              <a:rPr lang="nl-NL" dirty="0" smtClean="0"/>
              <a:t>Goal of the MA project is: 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identify</a:t>
            </a:r>
            <a:r>
              <a:rPr lang="nl-NL" dirty="0" smtClean="0"/>
              <a:t> </a:t>
            </a:r>
            <a:r>
              <a:rPr lang="nl-NL" dirty="0" err="1" smtClean="0"/>
              <a:t>characteristic</a:t>
            </a:r>
            <a:r>
              <a:rPr lang="nl-NL" dirty="0" smtClean="0"/>
              <a:t> </a:t>
            </a:r>
            <a:r>
              <a:rPr lang="nl-NL" dirty="0" err="1" smtClean="0"/>
              <a:t>vocabulary</a:t>
            </a:r>
            <a:r>
              <a:rPr lang="nl-NL" dirty="0" smtClean="0"/>
              <a:t> </a:t>
            </a:r>
            <a:r>
              <a:rPr lang="nl-NL" dirty="0" err="1" smtClean="0"/>
              <a:t>differences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Netherlandic</a:t>
            </a:r>
            <a:r>
              <a:rPr lang="nl-NL" dirty="0" smtClean="0"/>
              <a:t> Dutch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Flemish</a:t>
            </a:r>
            <a:r>
              <a:rPr lang="nl-NL" dirty="0" smtClean="0"/>
              <a:t> Dutch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compare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known</a:t>
            </a:r>
            <a:r>
              <a:rPr lang="nl-NL" dirty="0" smtClean="0"/>
              <a:t> </a:t>
            </a:r>
            <a:r>
              <a:rPr lang="nl-NL" dirty="0" err="1" smtClean="0"/>
              <a:t>distinctions</a:t>
            </a:r>
            <a:endParaRPr lang="nl-NL" dirty="0" smtClean="0"/>
          </a:p>
          <a:p>
            <a:pPr marL="971550" lvl="1" indent="-514350">
              <a:buFont typeface="+mj-lt"/>
              <a:buAutoNum type="alphaUcPeriod"/>
            </a:pPr>
            <a:r>
              <a:rPr lang="nl-NL" dirty="0" err="1" smtClean="0"/>
              <a:t>Assess</a:t>
            </a:r>
            <a:r>
              <a:rPr lang="nl-NL" dirty="0" smtClean="0"/>
              <a:t> </a:t>
            </a:r>
            <a:r>
              <a:rPr lang="nl-NL" dirty="0" err="1" smtClean="0"/>
              <a:t>geographical</a:t>
            </a:r>
            <a:r>
              <a:rPr lang="nl-NL" dirty="0" smtClean="0"/>
              <a:t> </a:t>
            </a:r>
            <a:r>
              <a:rPr lang="nl-NL" dirty="0" err="1" smtClean="0"/>
              <a:t>distributions</a:t>
            </a:r>
            <a:r>
              <a:rPr lang="nl-NL" dirty="0" smtClean="0"/>
              <a:t> of sets of (</a:t>
            </a:r>
            <a:r>
              <a:rPr lang="nl-NL" dirty="0" err="1" smtClean="0"/>
              <a:t>near</a:t>
            </a:r>
            <a:r>
              <a:rPr lang="nl-NL" dirty="0" smtClean="0"/>
              <a:t>-)</a:t>
            </a:r>
            <a:r>
              <a:rPr lang="nl-NL" dirty="0" err="1" smtClean="0"/>
              <a:t>synomyms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1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Example</a:t>
            </a:r>
            <a:r>
              <a:rPr lang="nl-NL" dirty="0" smtClean="0"/>
              <a:t> (English)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http://languagelog.ldc.upenn.edu/myl/UM_COUNTIES_G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8910" y="1412776"/>
            <a:ext cx="712879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2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Discovering typical characteristics of English accents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John Nerbonne and Jelke Bloem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4611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Accent characteristics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When someone has a Dutch accent, how can you tell? What is typical?</a:t>
            </a:r>
            <a:br>
              <a:rPr lang="nl-NL" dirty="0" smtClean="0"/>
            </a:br>
            <a:endParaRPr lang="nl-NL" dirty="0" smtClean="0"/>
          </a:p>
          <a:p>
            <a:pPr>
              <a:buNone/>
            </a:pPr>
            <a:r>
              <a:rPr lang="nl-NL" dirty="0" smtClean="0"/>
              <a:t>Goal of the project:</a:t>
            </a:r>
          </a:p>
          <a:p>
            <a:r>
              <a:rPr lang="nl-NL" dirty="0" smtClean="0"/>
              <a:t>Compute what characterizes an accent of a specific language (i.e. Dunglish/steenkolenengels)</a:t>
            </a:r>
          </a:p>
          <a:p>
            <a:pPr lvl="1"/>
            <a:r>
              <a:rPr lang="nl-NL" dirty="0" smtClean="0"/>
              <a:t>Or develop a new method for doing so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Method:</a:t>
            </a:r>
          </a:p>
          <a:p>
            <a:r>
              <a:rPr lang="nl-NL" dirty="0" smtClean="0"/>
              <a:t>C</a:t>
            </a:r>
            <a:r>
              <a:rPr lang="nl-NL" dirty="0" smtClean="0"/>
              <a:t>luster analysis method on </a:t>
            </a:r>
            <a:br>
              <a:rPr lang="nl-NL" dirty="0" smtClean="0"/>
            </a:br>
            <a:r>
              <a:rPr lang="nl-NL" dirty="0" smtClean="0"/>
              <a:t>Speech Accent Archive data</a:t>
            </a:r>
            <a:endParaRPr lang="nl-NL" dirty="0" smtClean="0"/>
          </a:p>
          <a:p>
            <a:pPr lvl="1"/>
            <a:r>
              <a:rPr lang="nl-NL" dirty="0" smtClean="0"/>
              <a:t>Dunglish cluster vs English cluster</a:t>
            </a:r>
            <a:br>
              <a:rPr lang="nl-NL" dirty="0" smtClean="0"/>
            </a:b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645024"/>
            <a:ext cx="3347864" cy="323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Accents and the language tree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John Nerbonne and Jelke Bloem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4611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Accents and the language tree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2900" dirty="0" smtClean="0"/>
              <a:t>It may seem obvious that languages less related to English cause stronger accents…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600" b="1" dirty="0" smtClean="0"/>
              <a:t>But is that true?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900" dirty="0" smtClean="0"/>
              <a:t>Not all linguistic properties</a:t>
            </a:r>
            <a:br>
              <a:rPr lang="nl-NL" sz="2900" dirty="0" smtClean="0"/>
            </a:br>
            <a:r>
              <a:rPr lang="nl-NL" sz="2900" dirty="0" smtClean="0"/>
              <a:t>affect pronunciation of language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Goal of the project:</a:t>
            </a:r>
            <a:endParaRPr lang="nl-NL" sz="2800" dirty="0" smtClean="0"/>
          </a:p>
          <a:p>
            <a:r>
              <a:rPr lang="nl-NL" sz="2800" dirty="0" smtClean="0"/>
              <a:t>Discover which linguistic properties predict accent distance</a:t>
            </a:r>
            <a:endParaRPr lang="nl-NL" sz="2800" dirty="0" smtClean="0"/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Method:</a:t>
            </a:r>
          </a:p>
          <a:p>
            <a:r>
              <a:rPr lang="nl-NL" sz="2800" dirty="0" smtClean="0"/>
              <a:t>Mine typological databases such as WALS </a:t>
            </a:r>
            <a:r>
              <a:rPr lang="nl-NL" sz="2400" baseline="-25000" dirty="0" smtClean="0"/>
              <a:t>World Atlas of Language </a:t>
            </a:r>
            <a:r>
              <a:rPr lang="nl-NL" sz="2400" baseline="-25000" dirty="0" smtClean="0"/>
              <a:t>Structures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1300" dirty="0" smtClean="0"/>
              <a:t>						</a:t>
            </a:r>
            <a:endParaRPr lang="nl-NL" sz="1200" dirty="0" smtClean="0"/>
          </a:p>
          <a:p>
            <a:r>
              <a:rPr lang="nl-NL" sz="2800" dirty="0" smtClean="0"/>
              <a:t>Compare to computational measures of accent distance</a:t>
            </a:r>
          </a:p>
          <a:p>
            <a:endParaRPr lang="nl-NL" sz="2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916832"/>
            <a:ext cx="3240360" cy="222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On-screen Show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Automatically judging the native-likeness of a learner’s English pronunciation</vt:lpstr>
      <vt:lpstr>Judging non-native English speech</vt:lpstr>
      <vt:lpstr>Characterizing Dutch and Flemish language use on Twitter</vt:lpstr>
      <vt:lpstr>Regional variation</vt:lpstr>
      <vt:lpstr>Example (English)</vt:lpstr>
      <vt:lpstr>Discovering typical characteristics of English accents</vt:lpstr>
      <vt:lpstr>Accent characteristics</vt:lpstr>
      <vt:lpstr>Accents and the language tree</vt:lpstr>
      <vt:lpstr>Accents and the language tree</vt:lpstr>
    </vt:vector>
  </TitlesOfParts>
  <Company>University of Groningen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Dutch and Flemish language use on Twitter</dc:title>
  <dc:creator>Martijn Wieling</dc:creator>
  <cp:lastModifiedBy>Jelke</cp:lastModifiedBy>
  <cp:revision>13</cp:revision>
  <dcterms:created xsi:type="dcterms:W3CDTF">2014-11-27T12:48:15Z</dcterms:created>
  <dcterms:modified xsi:type="dcterms:W3CDTF">2014-11-28T00:26:07Z</dcterms:modified>
</cp:coreProperties>
</file>