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9" r:id="rId12"/>
    <p:sldId id="268" r:id="rId13"/>
    <p:sldId id="270" r:id="rId14"/>
    <p:sldId id="271" r:id="rId15"/>
    <p:sldId id="272" r:id="rId16"/>
    <p:sldId id="265" r:id="rId17"/>
    <p:sldId id="266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werkblad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werkblad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werkblad1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werkblad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werkblad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werkblad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werkblad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werkblad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werkblad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werkblad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werkblad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nl-NL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Blad1!$B$1</c:f>
              <c:strCache>
                <c:ptCount val="1"/>
                <c:pt idx="0">
                  <c:v>low</c:v>
                </c:pt>
              </c:strCache>
            </c:strRef>
          </c:tx>
          <c:cat>
            <c:numRef>
              <c:f>Blad1!$A$2:$A$6</c:f>
              <c:numCache>
                <c:formatCode>General</c:formatCode>
                <c:ptCount val="5"/>
                <c:pt idx="0">
                  <c:v>1600</c:v>
                </c:pt>
                <c:pt idx="1">
                  <c:v>1700</c:v>
                </c:pt>
                <c:pt idx="2">
                  <c:v>1800</c:v>
                </c:pt>
                <c:pt idx="3">
                  <c:v>1900</c:v>
                </c:pt>
                <c:pt idx="4">
                  <c:v>2000</c:v>
                </c:pt>
              </c:numCache>
            </c:numRef>
          </c:cat>
          <c:val>
            <c:numRef>
              <c:f>Blad1!$B$2:$B$6</c:f>
              <c:numCache>
                <c:formatCode>General</c:formatCode>
                <c:ptCount val="5"/>
                <c:pt idx="0">
                  <c:v>1</c:v>
                </c:pt>
                <c:pt idx="1">
                  <c:v>3</c:v>
                </c:pt>
                <c:pt idx="2">
                  <c:v>4</c:v>
                </c:pt>
                <c:pt idx="3">
                  <c:v>11</c:v>
                </c:pt>
                <c:pt idx="4">
                  <c:v>26</c:v>
                </c:pt>
              </c:numCache>
            </c:numRef>
          </c:val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mid</c:v>
                </c:pt>
              </c:strCache>
            </c:strRef>
          </c:tx>
          <c:cat>
            <c:numRef>
              <c:f>Blad1!$A$2:$A$6</c:f>
              <c:numCache>
                <c:formatCode>General</c:formatCode>
                <c:ptCount val="5"/>
                <c:pt idx="0">
                  <c:v>1600</c:v>
                </c:pt>
                <c:pt idx="1">
                  <c:v>1700</c:v>
                </c:pt>
                <c:pt idx="2">
                  <c:v>1800</c:v>
                </c:pt>
                <c:pt idx="3">
                  <c:v>1900</c:v>
                </c:pt>
                <c:pt idx="4">
                  <c:v>2000</c:v>
                </c:pt>
              </c:numCache>
            </c:numRef>
          </c:cat>
          <c:val>
            <c:numRef>
              <c:f>Blad1!$C$2:$C$6</c:f>
              <c:numCache>
                <c:formatCode>General</c:formatCode>
                <c:ptCount val="5"/>
                <c:pt idx="0">
                  <c:v>1</c:v>
                </c:pt>
                <c:pt idx="1">
                  <c:v>4</c:v>
                </c:pt>
                <c:pt idx="2">
                  <c:v>3</c:v>
                </c:pt>
                <c:pt idx="3">
                  <c:v>6</c:v>
                </c:pt>
                <c:pt idx="4">
                  <c:v>8</c:v>
                </c:pt>
              </c:numCache>
            </c:numRef>
          </c:val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high</c:v>
                </c:pt>
              </c:strCache>
            </c:strRef>
          </c:tx>
          <c:cat>
            <c:numRef>
              <c:f>Blad1!$A$2:$A$6</c:f>
              <c:numCache>
                <c:formatCode>General</c:formatCode>
                <c:ptCount val="5"/>
                <c:pt idx="0">
                  <c:v>1600</c:v>
                </c:pt>
                <c:pt idx="1">
                  <c:v>1700</c:v>
                </c:pt>
                <c:pt idx="2">
                  <c:v>1800</c:v>
                </c:pt>
                <c:pt idx="3">
                  <c:v>1900</c:v>
                </c:pt>
                <c:pt idx="4">
                  <c:v>2000</c:v>
                </c:pt>
              </c:numCache>
            </c:numRef>
          </c:cat>
          <c:val>
            <c:numRef>
              <c:f>Blad1!$D$2:$D$6</c:f>
              <c:numCache>
                <c:formatCode>General</c:formatCode>
                <c:ptCount val="5"/>
                <c:pt idx="0">
                  <c:v>4</c:v>
                </c:pt>
                <c:pt idx="1">
                  <c:v>16</c:v>
                </c:pt>
                <c:pt idx="2">
                  <c:v>41</c:v>
                </c:pt>
                <c:pt idx="3">
                  <c:v>110</c:v>
                </c:pt>
                <c:pt idx="4">
                  <c:v>293</c:v>
                </c:pt>
              </c:numCache>
            </c:numRef>
          </c:val>
        </c:ser>
        <c:ser>
          <c:idx val="3"/>
          <c:order val="3"/>
          <c:tx>
            <c:strRef>
              <c:f>Blad1!$E$1</c:f>
              <c:strCache>
                <c:ptCount val="1"/>
                <c:pt idx="0">
                  <c:v>absolute</c:v>
                </c:pt>
              </c:strCache>
            </c:strRef>
          </c:tx>
          <c:cat>
            <c:numRef>
              <c:f>Blad1!$A$2:$A$6</c:f>
              <c:numCache>
                <c:formatCode>General</c:formatCode>
                <c:ptCount val="5"/>
                <c:pt idx="0">
                  <c:v>1600</c:v>
                </c:pt>
                <c:pt idx="1">
                  <c:v>1700</c:v>
                </c:pt>
                <c:pt idx="2">
                  <c:v>1800</c:v>
                </c:pt>
                <c:pt idx="3">
                  <c:v>1900</c:v>
                </c:pt>
                <c:pt idx="4">
                  <c:v>2000</c:v>
                </c:pt>
              </c:numCache>
            </c:numRef>
          </c:cat>
          <c:val>
            <c:numRef>
              <c:f>Blad1!$E$2:$E$6</c:f>
              <c:numCache>
                <c:formatCode>General</c:formatCode>
                <c:ptCount val="5"/>
                <c:pt idx="0">
                  <c:v>4</c:v>
                </c:pt>
                <c:pt idx="1">
                  <c:v>7</c:v>
                </c:pt>
                <c:pt idx="2">
                  <c:v>9</c:v>
                </c:pt>
                <c:pt idx="3">
                  <c:v>28</c:v>
                </c:pt>
                <c:pt idx="4">
                  <c:v>30</c:v>
                </c:pt>
              </c:numCache>
            </c:numRef>
          </c:val>
        </c:ser>
        <c:shape val="cylinder"/>
        <c:axId val="63066880"/>
        <c:axId val="63068416"/>
        <c:axId val="0"/>
      </c:bar3DChart>
      <c:catAx>
        <c:axId val="63066880"/>
        <c:scaling>
          <c:orientation val="minMax"/>
        </c:scaling>
        <c:axPos val="b"/>
        <c:numFmt formatCode="General" sourceLinked="1"/>
        <c:tickLblPos val="nextTo"/>
        <c:crossAx val="63068416"/>
        <c:crosses val="autoZero"/>
        <c:auto val="1"/>
        <c:lblAlgn val="ctr"/>
        <c:lblOffset val="100"/>
      </c:catAx>
      <c:valAx>
        <c:axId val="63068416"/>
        <c:scaling>
          <c:orientation val="minMax"/>
        </c:scaling>
        <c:axPos val="l"/>
        <c:majorGridlines/>
        <c:numFmt formatCode="General" sourceLinked="1"/>
        <c:tickLblPos val="nextTo"/>
        <c:crossAx val="63066880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nl-NL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nl-NL"/>
  <c:chart>
    <c:autoTitleDeleted val="1"/>
    <c:plotArea>
      <c:layout/>
      <c:pie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Kolom1</c:v>
                </c:pt>
              </c:strCache>
            </c:strRef>
          </c:tx>
          <c:cat>
            <c:strRef>
              <c:f>Blad1!$A$2:$A$5</c:f>
              <c:strCache>
                <c:ptCount val="4"/>
                <c:pt idx="0">
                  <c:v>low</c:v>
                </c:pt>
                <c:pt idx="1">
                  <c:v>mid</c:v>
                </c:pt>
                <c:pt idx="2">
                  <c:v>high</c:v>
                </c:pt>
                <c:pt idx="3">
                  <c:v>absolute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67</c:v>
                </c:pt>
                <c:pt idx="1">
                  <c:v>0</c:v>
                </c:pt>
                <c:pt idx="2">
                  <c:v>96</c:v>
                </c:pt>
                <c:pt idx="3">
                  <c:v>24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nl-NL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nl-NL"/>
  <c:chart>
    <c:autoTitleDeleted val="1"/>
    <c:plotArea>
      <c:layout/>
      <c:pie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Kolom1</c:v>
                </c:pt>
              </c:strCache>
            </c:strRef>
          </c:tx>
          <c:cat>
            <c:strRef>
              <c:f>Blad1!$A$2:$A$5</c:f>
              <c:strCache>
                <c:ptCount val="4"/>
                <c:pt idx="0">
                  <c:v>low</c:v>
                </c:pt>
                <c:pt idx="1">
                  <c:v>mid</c:v>
                </c:pt>
                <c:pt idx="2">
                  <c:v>high</c:v>
                </c:pt>
                <c:pt idx="3">
                  <c:v>absolute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465</c:v>
                </c:pt>
                <c:pt idx="1">
                  <c:v>34</c:v>
                </c:pt>
                <c:pt idx="2">
                  <c:v>910</c:v>
                </c:pt>
                <c:pt idx="3">
                  <c:v>280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nl-NL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nl-NL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Blad1!$B$1</c:f>
              <c:strCache>
                <c:ptCount val="1"/>
                <c:pt idx="0">
                  <c:v>heel</c:v>
                </c:pt>
              </c:strCache>
            </c:strRef>
          </c:tx>
          <c:cat>
            <c:strRef>
              <c:f>Blad1!$A$2:$A$3</c:f>
              <c:strCache>
                <c:ptCount val="2"/>
                <c:pt idx="0">
                  <c:v>Written</c:v>
                </c:pt>
                <c:pt idx="1">
                  <c:v>Spoken</c:v>
                </c:pt>
              </c:strCache>
            </c:strRef>
          </c:cat>
          <c:val>
            <c:numRef>
              <c:f>Blad1!$B$2:$B$3</c:f>
              <c:numCache>
                <c:formatCode>General</c:formatCode>
                <c:ptCount val="2"/>
                <c:pt idx="0">
                  <c:v>25</c:v>
                </c:pt>
                <c:pt idx="1">
                  <c:v>45</c:v>
                </c:pt>
              </c:numCache>
            </c:numRef>
          </c:val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erg</c:v>
                </c:pt>
              </c:strCache>
            </c:strRef>
          </c:tx>
          <c:cat>
            <c:strRef>
              <c:f>Blad1!$A$2:$A$3</c:f>
              <c:strCache>
                <c:ptCount val="2"/>
                <c:pt idx="0">
                  <c:v>Written</c:v>
                </c:pt>
                <c:pt idx="1">
                  <c:v>Spoken</c:v>
                </c:pt>
              </c:strCache>
            </c:strRef>
          </c:cat>
          <c:val>
            <c:numRef>
              <c:f>Blad1!$C$2:$C$3</c:f>
              <c:numCache>
                <c:formatCode>General</c:formatCode>
                <c:ptCount val="2"/>
                <c:pt idx="0">
                  <c:v>15</c:v>
                </c:pt>
                <c:pt idx="1">
                  <c:v>28</c:v>
                </c:pt>
              </c:numCache>
            </c:numRef>
          </c:val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zeer</c:v>
                </c:pt>
              </c:strCache>
            </c:strRef>
          </c:tx>
          <c:cat>
            <c:strRef>
              <c:f>Blad1!$A$2:$A$3</c:f>
              <c:strCache>
                <c:ptCount val="2"/>
                <c:pt idx="0">
                  <c:v>Written</c:v>
                </c:pt>
                <c:pt idx="1">
                  <c:v>Spoken</c:v>
                </c:pt>
              </c:strCache>
            </c:strRef>
          </c:cat>
          <c:val>
            <c:numRef>
              <c:f>Blad1!$D$2:$D$3</c:f>
              <c:numCache>
                <c:formatCode>General</c:formatCode>
                <c:ptCount val="2"/>
                <c:pt idx="0">
                  <c:v>15</c:v>
                </c:pt>
                <c:pt idx="1">
                  <c:v>8</c:v>
                </c:pt>
              </c:numCache>
            </c:numRef>
          </c:val>
        </c:ser>
        <c:ser>
          <c:idx val="3"/>
          <c:order val="3"/>
          <c:tx>
            <c:strRef>
              <c:f>Blad1!$E$1</c:f>
              <c:strCache>
                <c:ptCount val="1"/>
                <c:pt idx="0">
                  <c:v>bijzonder</c:v>
                </c:pt>
              </c:strCache>
            </c:strRef>
          </c:tx>
          <c:cat>
            <c:strRef>
              <c:f>Blad1!$A$2:$A$3</c:f>
              <c:strCache>
                <c:ptCount val="2"/>
                <c:pt idx="0">
                  <c:v>Written</c:v>
                </c:pt>
                <c:pt idx="1">
                  <c:v>Spoken</c:v>
                </c:pt>
              </c:strCache>
            </c:strRef>
          </c:cat>
          <c:val>
            <c:numRef>
              <c:f>Blad1!$E$2:$E$3</c:f>
              <c:numCache>
                <c:formatCode>General</c:formatCode>
                <c:ptCount val="2"/>
                <c:pt idx="0">
                  <c:v>7</c:v>
                </c:pt>
                <c:pt idx="1">
                  <c:v>1</c:v>
                </c:pt>
              </c:numCache>
            </c:numRef>
          </c:val>
        </c:ser>
        <c:ser>
          <c:idx val="4"/>
          <c:order val="4"/>
          <c:tx>
            <c:strRef>
              <c:f>Blad1!$F$1</c:f>
              <c:strCache>
                <c:ptCount val="1"/>
                <c:pt idx="0">
                  <c:v>uiterst</c:v>
                </c:pt>
              </c:strCache>
            </c:strRef>
          </c:tx>
          <c:cat>
            <c:strRef>
              <c:f>Blad1!$A$2:$A$3</c:f>
              <c:strCache>
                <c:ptCount val="2"/>
                <c:pt idx="0">
                  <c:v>Written</c:v>
                </c:pt>
                <c:pt idx="1">
                  <c:v>Spoken</c:v>
                </c:pt>
              </c:strCache>
            </c:strRef>
          </c:cat>
          <c:val>
            <c:numRef>
              <c:f>Blad1!$F$2:$F$3</c:f>
              <c:numCache>
                <c:formatCode>General</c:formatCode>
                <c:ptCount val="2"/>
                <c:pt idx="0">
                  <c:v>7</c:v>
                </c:pt>
                <c:pt idx="1">
                  <c:v>1</c:v>
                </c:pt>
              </c:numCache>
            </c:numRef>
          </c:val>
        </c:ser>
        <c:ser>
          <c:idx val="5"/>
          <c:order val="5"/>
          <c:tx>
            <c:strRef>
              <c:f>Blad1!$G$1</c:f>
              <c:strCache>
                <c:ptCount val="1"/>
                <c:pt idx="0">
                  <c:v>behoorlijk</c:v>
                </c:pt>
              </c:strCache>
            </c:strRef>
          </c:tx>
          <c:cat>
            <c:strRef>
              <c:f>Blad1!$A$2:$A$3</c:f>
              <c:strCache>
                <c:ptCount val="2"/>
                <c:pt idx="0">
                  <c:v>Written</c:v>
                </c:pt>
                <c:pt idx="1">
                  <c:v>Spoken</c:v>
                </c:pt>
              </c:strCache>
            </c:strRef>
          </c:cat>
          <c:val>
            <c:numRef>
              <c:f>Blad1!$G$2:$G$3</c:f>
              <c:numCache>
                <c:formatCode>General</c:formatCode>
                <c:ptCount val="2"/>
                <c:pt idx="0">
                  <c:v>5</c:v>
                </c:pt>
                <c:pt idx="1">
                  <c:v>1</c:v>
                </c:pt>
              </c:numCache>
            </c:numRef>
          </c:val>
        </c:ser>
        <c:ser>
          <c:idx val="6"/>
          <c:order val="6"/>
          <c:tx>
            <c:strRef>
              <c:f>Blad1!$H$1</c:f>
              <c:strCache>
                <c:ptCount val="1"/>
                <c:pt idx="0">
                  <c:v>hartstikke</c:v>
                </c:pt>
              </c:strCache>
            </c:strRef>
          </c:tx>
          <c:cat>
            <c:strRef>
              <c:f>Blad1!$A$2:$A$3</c:f>
              <c:strCache>
                <c:ptCount val="2"/>
                <c:pt idx="0">
                  <c:v>Written</c:v>
                </c:pt>
                <c:pt idx="1">
                  <c:v>Spoken</c:v>
                </c:pt>
              </c:strCache>
            </c:strRef>
          </c:cat>
          <c:val>
            <c:numRef>
              <c:f>Blad1!$H$2:$H$3</c:f>
              <c:numCache>
                <c:formatCode>General</c:formatCode>
                <c:ptCount val="2"/>
                <c:pt idx="0">
                  <c:v>2</c:v>
                </c:pt>
                <c:pt idx="1">
                  <c:v>3</c:v>
                </c:pt>
              </c:numCache>
            </c:numRef>
          </c:val>
        </c:ser>
        <c:ser>
          <c:idx val="7"/>
          <c:order val="7"/>
          <c:tx>
            <c:strRef>
              <c:f>Blad1!$I$1</c:f>
              <c:strCache>
                <c:ptCount val="1"/>
                <c:pt idx="0">
                  <c:v>ontzettend</c:v>
                </c:pt>
              </c:strCache>
            </c:strRef>
          </c:tx>
          <c:cat>
            <c:strRef>
              <c:f>Blad1!$A$2:$A$3</c:f>
              <c:strCache>
                <c:ptCount val="2"/>
                <c:pt idx="0">
                  <c:v>Written</c:v>
                </c:pt>
                <c:pt idx="1">
                  <c:v>Spoken</c:v>
                </c:pt>
              </c:strCache>
            </c:strRef>
          </c:cat>
          <c:val>
            <c:numRef>
              <c:f>Blad1!$I$2:$I$3</c:f>
              <c:numCache>
                <c:formatCode>General</c:formatCode>
                <c:ptCount val="2"/>
                <c:pt idx="0">
                  <c:v>4</c:v>
                </c:pt>
                <c:pt idx="1">
                  <c:v>9</c:v>
                </c:pt>
              </c:numCache>
            </c:numRef>
          </c:val>
        </c:ser>
        <c:shape val="cylinder"/>
        <c:axId val="72343936"/>
        <c:axId val="72345472"/>
        <c:axId val="0"/>
      </c:bar3DChart>
      <c:catAx>
        <c:axId val="72343936"/>
        <c:scaling>
          <c:orientation val="minMax"/>
        </c:scaling>
        <c:axPos val="b"/>
        <c:tickLblPos val="nextTo"/>
        <c:crossAx val="72345472"/>
        <c:crosses val="autoZero"/>
        <c:auto val="1"/>
        <c:lblAlgn val="ctr"/>
        <c:lblOffset val="100"/>
      </c:catAx>
      <c:valAx>
        <c:axId val="72345472"/>
        <c:scaling>
          <c:orientation val="minMax"/>
        </c:scaling>
        <c:axPos val="l"/>
        <c:majorGridlines/>
        <c:numFmt formatCode="General" sourceLinked="1"/>
        <c:tickLblPos val="nextTo"/>
        <c:crossAx val="72343936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nl-NL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nl-NL"/>
  <c:chart>
    <c:autoTitleDeleted val="1"/>
    <c:plotArea>
      <c:layout>
        <c:manualLayout>
          <c:layoutTarget val="inner"/>
          <c:xMode val="edge"/>
          <c:yMode val="edge"/>
          <c:x val="0.20180991577619661"/>
          <c:y val="5.1386029061916028E-2"/>
          <c:w val="0.76361248535959236"/>
          <c:h val="0.48193146133615183"/>
        </c:manualLayout>
      </c:layout>
      <c:barChart>
        <c:barDir val="col"/>
        <c:grouping val="clustered"/>
        <c:ser>
          <c:idx val="0"/>
          <c:order val="0"/>
          <c:tx>
            <c:strRef>
              <c:f>Blad1!$B$1</c:f>
              <c:strCache>
                <c:ptCount val="1"/>
                <c:pt idx="0">
                  <c:v>heel</c:v>
                </c:pt>
              </c:strCache>
            </c:strRef>
          </c:tx>
          <c:cat>
            <c:strRef>
              <c:f>Blad1!$A$2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Blad1!$B$2</c:f>
              <c:numCache>
                <c:formatCode>General</c:formatCode>
                <c:ptCount val="1"/>
                <c:pt idx="0">
                  <c:v>1455</c:v>
                </c:pt>
              </c:numCache>
            </c:numRef>
          </c:val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erg</c:v>
                </c:pt>
              </c:strCache>
            </c:strRef>
          </c:tx>
          <c:cat>
            <c:strRef>
              <c:f>Blad1!$A$2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Blad1!$C$2</c:f>
              <c:numCache>
                <c:formatCode>General</c:formatCode>
                <c:ptCount val="1"/>
                <c:pt idx="0">
                  <c:v>907</c:v>
                </c:pt>
              </c:numCache>
            </c:numRef>
          </c:val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zeer</c:v>
                </c:pt>
              </c:strCache>
            </c:strRef>
          </c:tx>
          <c:cat>
            <c:strRef>
              <c:f>Blad1!$A$2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Blad1!$D$2</c:f>
              <c:numCache>
                <c:formatCode>General</c:formatCode>
                <c:ptCount val="1"/>
                <c:pt idx="0">
                  <c:v>893</c:v>
                </c:pt>
              </c:numCache>
            </c:numRef>
          </c:val>
        </c:ser>
        <c:ser>
          <c:idx val="3"/>
          <c:order val="3"/>
          <c:tx>
            <c:strRef>
              <c:f>Blad1!$E$1</c:f>
              <c:strCache>
                <c:ptCount val="1"/>
                <c:pt idx="0">
                  <c:v>nogal</c:v>
                </c:pt>
              </c:strCache>
            </c:strRef>
          </c:tx>
          <c:cat>
            <c:strRef>
              <c:f>Blad1!$A$2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Blad1!$E$2</c:f>
              <c:numCache>
                <c:formatCode>General</c:formatCode>
                <c:ptCount val="1"/>
                <c:pt idx="0">
                  <c:v>1088</c:v>
                </c:pt>
              </c:numCache>
            </c:numRef>
          </c:val>
        </c:ser>
        <c:ser>
          <c:idx val="4"/>
          <c:order val="4"/>
          <c:tx>
            <c:strRef>
              <c:f>Blad1!$F$1</c:f>
              <c:strCache>
                <c:ptCount val="1"/>
                <c:pt idx="0">
                  <c:v>vrij</c:v>
                </c:pt>
              </c:strCache>
            </c:strRef>
          </c:tx>
          <c:cat>
            <c:strRef>
              <c:f>Blad1!$A$2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Blad1!$F$2</c:f>
              <c:numCache>
                <c:formatCode>General</c:formatCode>
                <c:ptCount val="1"/>
                <c:pt idx="0">
                  <c:v>675</c:v>
                </c:pt>
              </c:numCache>
            </c:numRef>
          </c:val>
        </c:ser>
        <c:ser>
          <c:idx val="5"/>
          <c:order val="5"/>
          <c:tx>
            <c:strRef>
              <c:f>Blad1!$G$1</c:f>
              <c:strCache>
                <c:ptCount val="1"/>
                <c:pt idx="0">
                  <c:v>helemaal</c:v>
                </c:pt>
              </c:strCache>
            </c:strRef>
          </c:tx>
          <c:cat>
            <c:strRef>
              <c:f>Blad1!$A$2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Blad1!$G$2</c:f>
              <c:numCache>
                <c:formatCode>General</c:formatCode>
                <c:ptCount val="1"/>
                <c:pt idx="0">
                  <c:v>897</c:v>
                </c:pt>
              </c:numCache>
            </c:numRef>
          </c:val>
        </c:ser>
        <c:ser>
          <c:idx val="6"/>
          <c:order val="6"/>
          <c:tx>
            <c:strRef>
              <c:f>Blad1!$H$1</c:f>
              <c:strCache>
                <c:ptCount val="1"/>
                <c:pt idx="0">
                  <c:v>een beetje</c:v>
                </c:pt>
              </c:strCache>
            </c:strRef>
          </c:tx>
          <c:cat>
            <c:strRef>
              <c:f>Blad1!$A$2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Blad1!$H$2</c:f>
              <c:numCache>
                <c:formatCode>General</c:formatCode>
                <c:ptCount val="1"/>
                <c:pt idx="0">
                  <c:v>321</c:v>
                </c:pt>
              </c:numCache>
            </c:numRef>
          </c:val>
        </c:ser>
        <c:gapWidth val="75"/>
        <c:axId val="73271168"/>
        <c:axId val="73272704"/>
      </c:barChart>
      <c:catAx>
        <c:axId val="73271168"/>
        <c:scaling>
          <c:orientation val="minMax"/>
        </c:scaling>
        <c:axPos val="b"/>
        <c:majorTickMark val="none"/>
        <c:tickLblPos val="nextTo"/>
        <c:crossAx val="73272704"/>
        <c:crosses val="autoZero"/>
        <c:auto val="1"/>
        <c:lblAlgn val="ctr"/>
        <c:lblOffset val="100"/>
      </c:catAx>
      <c:valAx>
        <c:axId val="73272704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crossAx val="73271168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nl-NL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nl-NL"/>
  <c:chart>
    <c:plotArea>
      <c:layout/>
      <c:barChart>
        <c:barDir val="col"/>
        <c:grouping val="clustered"/>
        <c:ser>
          <c:idx val="0"/>
          <c:order val="0"/>
          <c:tx>
            <c:strRef>
              <c:f>Blad1!$B$1</c:f>
              <c:strCache>
                <c:ptCount val="1"/>
                <c:pt idx="0">
                  <c:v>heel</c:v>
                </c:pt>
              </c:strCache>
            </c:strRef>
          </c:tx>
          <c:cat>
            <c:numRef>
              <c:f>Blad1!$A$2</c:f>
              <c:numCache>
                <c:formatCode>General</c:formatCode>
                <c:ptCount val="1"/>
              </c:numCache>
            </c:numRef>
          </c:cat>
          <c:val>
            <c:numRef>
              <c:f>Blad1!$B$2</c:f>
              <c:numCache>
                <c:formatCode>General</c:formatCode>
                <c:ptCount val="1"/>
                <c:pt idx="0">
                  <c:v>268</c:v>
                </c:pt>
              </c:numCache>
            </c:numRef>
          </c:val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erg</c:v>
                </c:pt>
              </c:strCache>
            </c:strRef>
          </c:tx>
          <c:cat>
            <c:numRef>
              <c:f>Blad1!$A$2</c:f>
              <c:numCache>
                <c:formatCode>General</c:formatCode>
                <c:ptCount val="1"/>
              </c:numCache>
            </c:numRef>
          </c:cat>
          <c:val>
            <c:numRef>
              <c:f>Blad1!$C$2</c:f>
              <c:numCache>
                <c:formatCode>General</c:formatCode>
                <c:ptCount val="1"/>
                <c:pt idx="0">
                  <c:v>167</c:v>
                </c:pt>
              </c:numCache>
            </c:numRef>
          </c:val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zeer</c:v>
                </c:pt>
              </c:strCache>
            </c:strRef>
          </c:tx>
          <c:cat>
            <c:numRef>
              <c:f>Blad1!$A$2</c:f>
              <c:numCache>
                <c:formatCode>General</c:formatCode>
                <c:ptCount val="1"/>
              </c:numCache>
            </c:numRef>
          </c:cat>
          <c:val>
            <c:numRef>
              <c:f>Blad1!$D$2</c:f>
              <c:numCache>
                <c:formatCode>General</c:formatCode>
                <c:ptCount val="1"/>
                <c:pt idx="0">
                  <c:v>51</c:v>
                </c:pt>
              </c:numCache>
            </c:numRef>
          </c:val>
        </c:ser>
        <c:ser>
          <c:idx val="3"/>
          <c:order val="3"/>
          <c:tx>
            <c:strRef>
              <c:f>Blad1!$E$1</c:f>
              <c:strCache>
                <c:ptCount val="1"/>
                <c:pt idx="0">
                  <c:v>nogal</c:v>
                </c:pt>
              </c:strCache>
            </c:strRef>
          </c:tx>
          <c:cat>
            <c:numRef>
              <c:f>Blad1!$A$2</c:f>
              <c:numCache>
                <c:formatCode>General</c:formatCode>
                <c:ptCount val="1"/>
              </c:numCache>
            </c:numRef>
          </c:cat>
          <c:val>
            <c:numRef>
              <c:f>Blad1!$E$2</c:f>
              <c:numCache>
                <c:formatCode>General</c:formatCode>
                <c:ptCount val="1"/>
                <c:pt idx="0">
                  <c:v>23</c:v>
                </c:pt>
              </c:numCache>
            </c:numRef>
          </c:val>
        </c:ser>
        <c:ser>
          <c:idx val="4"/>
          <c:order val="4"/>
          <c:tx>
            <c:strRef>
              <c:f>Blad1!$F$1</c:f>
              <c:strCache>
                <c:ptCount val="1"/>
                <c:pt idx="0">
                  <c:v>vrij</c:v>
                </c:pt>
              </c:strCache>
            </c:strRef>
          </c:tx>
          <c:cat>
            <c:numRef>
              <c:f>Blad1!$A$2</c:f>
              <c:numCache>
                <c:formatCode>General</c:formatCode>
                <c:ptCount val="1"/>
              </c:numCache>
            </c:numRef>
          </c:cat>
          <c:val>
            <c:numRef>
              <c:f>Blad1!$F$2</c:f>
              <c:numCache>
                <c:formatCode>General</c:formatCode>
                <c:ptCount val="1"/>
                <c:pt idx="0">
                  <c:v>24</c:v>
                </c:pt>
              </c:numCache>
            </c:numRef>
          </c:val>
        </c:ser>
        <c:ser>
          <c:idx val="5"/>
          <c:order val="5"/>
          <c:tx>
            <c:strRef>
              <c:f>Blad1!$G$1</c:f>
              <c:strCache>
                <c:ptCount val="1"/>
                <c:pt idx="0">
                  <c:v>helemaal</c:v>
                </c:pt>
              </c:strCache>
            </c:strRef>
          </c:tx>
          <c:cat>
            <c:numRef>
              <c:f>Blad1!$A$2</c:f>
              <c:numCache>
                <c:formatCode>General</c:formatCode>
                <c:ptCount val="1"/>
              </c:numCache>
            </c:numRef>
          </c:cat>
          <c:val>
            <c:numRef>
              <c:f>Blad1!$G$2</c:f>
              <c:numCache>
                <c:formatCode>General</c:formatCode>
                <c:ptCount val="1"/>
                <c:pt idx="0">
                  <c:v>269</c:v>
                </c:pt>
              </c:numCache>
            </c:numRef>
          </c:val>
        </c:ser>
        <c:ser>
          <c:idx val="6"/>
          <c:order val="6"/>
          <c:tx>
            <c:strRef>
              <c:f>Blad1!$H$1</c:f>
              <c:strCache>
                <c:ptCount val="1"/>
                <c:pt idx="0">
                  <c:v>een beetje</c:v>
                </c:pt>
              </c:strCache>
            </c:strRef>
          </c:tx>
          <c:cat>
            <c:numRef>
              <c:f>Blad1!$A$2</c:f>
              <c:numCache>
                <c:formatCode>General</c:formatCode>
                <c:ptCount val="1"/>
              </c:numCache>
            </c:numRef>
          </c:cat>
          <c:val>
            <c:numRef>
              <c:f>Blad1!$H$2</c:f>
              <c:numCache>
                <c:formatCode>General</c:formatCode>
                <c:ptCount val="1"/>
                <c:pt idx="0">
                  <c:v>192</c:v>
                </c:pt>
              </c:numCache>
            </c:numRef>
          </c:val>
        </c:ser>
        <c:axId val="73321856"/>
        <c:axId val="73327744"/>
      </c:barChart>
      <c:catAx>
        <c:axId val="73321856"/>
        <c:scaling>
          <c:orientation val="minMax"/>
        </c:scaling>
        <c:axPos val="b"/>
        <c:numFmt formatCode="General" sourceLinked="1"/>
        <c:tickLblPos val="nextTo"/>
        <c:crossAx val="73327744"/>
        <c:crosses val="autoZero"/>
        <c:auto val="1"/>
        <c:lblAlgn val="ctr"/>
        <c:lblOffset val="100"/>
      </c:catAx>
      <c:valAx>
        <c:axId val="73327744"/>
        <c:scaling>
          <c:orientation val="minMax"/>
        </c:scaling>
        <c:axPos val="l"/>
        <c:majorGridlines/>
        <c:numFmt formatCode="General" sourceLinked="1"/>
        <c:tickLblPos val="nextTo"/>
        <c:crossAx val="7332185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9278064711667522"/>
          <c:y val="0.62869980624039634"/>
          <c:w val="0.77783201687377512"/>
          <c:h val="0.35201534284516844"/>
        </c:manualLayout>
      </c:layout>
    </c:legend>
    <c:plotVisOnly val="1"/>
  </c:chart>
  <c:txPr>
    <a:bodyPr/>
    <a:lstStyle/>
    <a:p>
      <a:pPr>
        <a:defRPr sz="1800"/>
      </a:pPr>
      <a:endParaRPr lang="nl-NL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nl-NL"/>
  <c:chart>
    <c:plotArea>
      <c:layout/>
      <c:barChart>
        <c:barDir val="col"/>
        <c:grouping val="clustered"/>
        <c:ser>
          <c:idx val="0"/>
          <c:order val="0"/>
          <c:tx>
            <c:strRef>
              <c:f>Blad1!$B$1</c:f>
              <c:strCache>
                <c:ptCount val="1"/>
                <c:pt idx="0">
                  <c:v>heel</c:v>
                </c:pt>
              </c:strCache>
            </c:strRef>
          </c:tx>
          <c:dLbls>
            <c:showVal val="1"/>
          </c:dLbls>
          <c:cat>
            <c:strRef>
              <c:f>Blad1!$A$2:$A$3</c:f>
              <c:strCache>
                <c:ptCount val="2"/>
                <c:pt idx="0">
                  <c:v>children</c:v>
                </c:pt>
                <c:pt idx="1">
                  <c:v>adults</c:v>
                </c:pt>
              </c:strCache>
            </c:strRef>
          </c:cat>
          <c:val>
            <c:numRef>
              <c:f>Blad1!$B$2:$B$3</c:f>
              <c:numCache>
                <c:formatCode>General</c:formatCode>
                <c:ptCount val="2"/>
                <c:pt idx="0">
                  <c:v>93</c:v>
                </c:pt>
                <c:pt idx="1">
                  <c:v>666</c:v>
                </c:pt>
              </c:numCache>
            </c:numRef>
          </c:val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erg</c:v>
                </c:pt>
              </c:strCache>
            </c:strRef>
          </c:tx>
          <c:dLbls>
            <c:showVal val="1"/>
          </c:dLbls>
          <c:cat>
            <c:strRef>
              <c:f>Blad1!$A$2:$A$3</c:f>
              <c:strCache>
                <c:ptCount val="2"/>
                <c:pt idx="0">
                  <c:v>children</c:v>
                </c:pt>
                <c:pt idx="1">
                  <c:v>adults</c:v>
                </c:pt>
              </c:strCache>
            </c:strRef>
          </c:cat>
          <c:val>
            <c:numRef>
              <c:f>Blad1!$C$2:$C$3</c:f>
              <c:numCache>
                <c:formatCode>General</c:formatCode>
                <c:ptCount val="2"/>
                <c:pt idx="0">
                  <c:v>3</c:v>
                </c:pt>
                <c:pt idx="1">
                  <c:v>91</c:v>
                </c:pt>
              </c:numCache>
            </c:numRef>
          </c:val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heel erg</c:v>
                </c:pt>
              </c:strCache>
            </c:strRef>
          </c:tx>
          <c:dLbls>
            <c:showVal val="1"/>
          </c:dLbls>
          <c:cat>
            <c:strRef>
              <c:f>Blad1!$A$2:$A$3</c:f>
              <c:strCache>
                <c:ptCount val="2"/>
                <c:pt idx="0">
                  <c:v>children</c:v>
                </c:pt>
                <c:pt idx="1">
                  <c:v>adults</c:v>
                </c:pt>
              </c:strCache>
            </c:strRef>
          </c:cat>
          <c:val>
            <c:numRef>
              <c:f>Blad1!$D$2:$D$3</c:f>
              <c:numCache>
                <c:formatCode>General</c:formatCode>
                <c:ptCount val="2"/>
                <c:pt idx="0">
                  <c:v>0</c:v>
                </c:pt>
                <c:pt idx="1">
                  <c:v>56</c:v>
                </c:pt>
              </c:numCache>
            </c:numRef>
          </c:val>
        </c:ser>
        <c:ser>
          <c:idx val="3"/>
          <c:order val="3"/>
          <c:tx>
            <c:strRef>
              <c:f>Blad1!$E$1</c:f>
              <c:strCache>
                <c:ptCount val="1"/>
                <c:pt idx="0">
                  <c:v>helemaal</c:v>
                </c:pt>
              </c:strCache>
            </c:strRef>
          </c:tx>
          <c:dLbls>
            <c:showVal val="1"/>
          </c:dLbls>
          <c:cat>
            <c:strRef>
              <c:f>Blad1!$A$2:$A$3</c:f>
              <c:strCache>
                <c:ptCount val="2"/>
                <c:pt idx="0">
                  <c:v>children</c:v>
                </c:pt>
                <c:pt idx="1">
                  <c:v>adults</c:v>
                </c:pt>
              </c:strCache>
            </c:strRef>
          </c:cat>
          <c:val>
            <c:numRef>
              <c:f>Blad1!$E$2:$E$3</c:f>
              <c:numCache>
                <c:formatCode>General</c:formatCode>
                <c:ptCount val="2"/>
                <c:pt idx="0">
                  <c:v>24</c:v>
                </c:pt>
                <c:pt idx="1">
                  <c:v>268</c:v>
                </c:pt>
              </c:numCache>
            </c:numRef>
          </c:val>
        </c:ser>
        <c:ser>
          <c:idx val="4"/>
          <c:order val="4"/>
          <c:tx>
            <c:strRef>
              <c:f>Blad1!$F$1</c:f>
              <c:strCache>
                <c:ptCount val="1"/>
                <c:pt idx="0">
                  <c:v>beetje</c:v>
                </c:pt>
              </c:strCache>
            </c:strRef>
          </c:tx>
          <c:dLbls>
            <c:showVal val="1"/>
          </c:dLbls>
          <c:cat>
            <c:strRef>
              <c:f>Blad1!$A$2:$A$3</c:f>
              <c:strCache>
                <c:ptCount val="2"/>
                <c:pt idx="0">
                  <c:v>children</c:v>
                </c:pt>
                <c:pt idx="1">
                  <c:v>adults</c:v>
                </c:pt>
              </c:strCache>
            </c:strRef>
          </c:cat>
          <c:val>
            <c:numRef>
              <c:f>Blad1!$F$2:$F$3</c:f>
              <c:numCache>
                <c:formatCode>General</c:formatCode>
                <c:ptCount val="2"/>
                <c:pt idx="0">
                  <c:v>67</c:v>
                </c:pt>
                <c:pt idx="1">
                  <c:v>465</c:v>
                </c:pt>
              </c:numCache>
            </c:numRef>
          </c:val>
        </c:ser>
        <c:axId val="87240064"/>
        <c:axId val="87245952"/>
      </c:barChart>
      <c:catAx>
        <c:axId val="87240064"/>
        <c:scaling>
          <c:orientation val="minMax"/>
        </c:scaling>
        <c:axPos val="b"/>
        <c:tickLblPos val="nextTo"/>
        <c:crossAx val="87245952"/>
        <c:crosses val="autoZero"/>
        <c:auto val="1"/>
        <c:lblAlgn val="ctr"/>
        <c:lblOffset val="100"/>
      </c:catAx>
      <c:valAx>
        <c:axId val="87245952"/>
        <c:scaling>
          <c:orientation val="minMax"/>
        </c:scaling>
        <c:axPos val="l"/>
        <c:majorGridlines>
          <c:spPr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c:spPr>
        </c:majorGridlines>
        <c:numFmt formatCode="General" sourceLinked="1"/>
        <c:tickLblPos val="nextTo"/>
        <c:crossAx val="87240064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nl-NL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nl-NL"/>
  <c:chart>
    <c:plotArea>
      <c:layout/>
      <c:barChart>
        <c:barDir val="col"/>
        <c:grouping val="clustered"/>
        <c:ser>
          <c:idx val="0"/>
          <c:order val="0"/>
          <c:tx>
            <c:strRef>
              <c:f>Blad1!$B$1</c:f>
              <c:strCache>
                <c:ptCount val="1"/>
                <c:pt idx="0">
                  <c:v>Iris</c:v>
                </c:pt>
              </c:strCache>
            </c:strRef>
          </c:tx>
          <c:cat>
            <c:strRef>
              <c:f>Blad1!$A$2:$A$6</c:f>
              <c:strCache>
                <c:ptCount val="5"/>
                <c:pt idx="0">
                  <c:v>heel</c:v>
                </c:pt>
                <c:pt idx="1">
                  <c:v>erg</c:v>
                </c:pt>
                <c:pt idx="2">
                  <c:v>heel erg</c:v>
                </c:pt>
                <c:pt idx="3">
                  <c:v>helemaal</c:v>
                </c:pt>
                <c:pt idx="4">
                  <c:v>beetje</c:v>
                </c:pt>
              </c:strCache>
            </c:strRef>
          </c:cat>
          <c:val>
            <c:numRef>
              <c:f>Blad1!$B$2:$B$6</c:f>
              <c:numCache>
                <c:formatCode>General</c:formatCode>
                <c:ptCount val="5"/>
                <c:pt idx="0">
                  <c:v>31</c:v>
                </c:pt>
                <c:pt idx="1">
                  <c:v>3</c:v>
                </c:pt>
                <c:pt idx="2">
                  <c:v>0</c:v>
                </c:pt>
                <c:pt idx="3">
                  <c:v>6</c:v>
                </c:pt>
                <c:pt idx="4">
                  <c:v>27</c:v>
                </c:pt>
              </c:numCache>
            </c:numRef>
          </c:val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Adults</c:v>
                </c:pt>
              </c:strCache>
            </c:strRef>
          </c:tx>
          <c:cat>
            <c:strRef>
              <c:f>Blad1!$A$2:$A$6</c:f>
              <c:strCache>
                <c:ptCount val="5"/>
                <c:pt idx="0">
                  <c:v>heel</c:v>
                </c:pt>
                <c:pt idx="1">
                  <c:v>erg</c:v>
                </c:pt>
                <c:pt idx="2">
                  <c:v>heel erg</c:v>
                </c:pt>
                <c:pt idx="3">
                  <c:v>helemaal</c:v>
                </c:pt>
                <c:pt idx="4">
                  <c:v>beetje</c:v>
                </c:pt>
              </c:strCache>
            </c:strRef>
          </c:cat>
          <c:val>
            <c:numRef>
              <c:f>Blad1!$C$2:$C$6</c:f>
              <c:numCache>
                <c:formatCode>General</c:formatCode>
                <c:ptCount val="5"/>
                <c:pt idx="0">
                  <c:v>311</c:v>
                </c:pt>
                <c:pt idx="1">
                  <c:v>66</c:v>
                </c:pt>
                <c:pt idx="2">
                  <c:v>50</c:v>
                </c:pt>
                <c:pt idx="3">
                  <c:v>150</c:v>
                </c:pt>
                <c:pt idx="4">
                  <c:v>211</c:v>
                </c:pt>
              </c:numCache>
            </c:numRef>
          </c:val>
        </c:ser>
        <c:axId val="87290240"/>
        <c:axId val="87291776"/>
      </c:barChart>
      <c:catAx>
        <c:axId val="87290240"/>
        <c:scaling>
          <c:orientation val="minMax"/>
        </c:scaling>
        <c:axPos val="b"/>
        <c:tickLblPos val="nextTo"/>
        <c:crossAx val="87291776"/>
        <c:crosses val="autoZero"/>
        <c:auto val="1"/>
        <c:lblAlgn val="ctr"/>
        <c:lblOffset val="100"/>
      </c:catAx>
      <c:valAx>
        <c:axId val="87291776"/>
        <c:scaling>
          <c:orientation val="minMax"/>
        </c:scaling>
        <c:axPos val="l"/>
        <c:majorGridlines/>
        <c:numFmt formatCode="General" sourceLinked="1"/>
        <c:tickLblPos val="nextTo"/>
        <c:crossAx val="87290240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nl-NL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nl-NL"/>
  <c:chart>
    <c:plotArea>
      <c:layout/>
      <c:barChart>
        <c:barDir val="col"/>
        <c:grouping val="clustered"/>
        <c:ser>
          <c:idx val="0"/>
          <c:order val="0"/>
          <c:tx>
            <c:strRef>
              <c:f>Blad1!$B$1</c:f>
              <c:strCache>
                <c:ptCount val="1"/>
                <c:pt idx="0">
                  <c:v>Abel</c:v>
                </c:pt>
              </c:strCache>
            </c:strRef>
          </c:tx>
          <c:cat>
            <c:strRef>
              <c:f>Blad1!$A$2:$A$6</c:f>
              <c:strCache>
                <c:ptCount val="5"/>
                <c:pt idx="0">
                  <c:v>heel</c:v>
                </c:pt>
                <c:pt idx="1">
                  <c:v>erg</c:v>
                </c:pt>
                <c:pt idx="2">
                  <c:v>heel erg</c:v>
                </c:pt>
                <c:pt idx="3">
                  <c:v>helemaal</c:v>
                </c:pt>
                <c:pt idx="4">
                  <c:v>beetje</c:v>
                </c:pt>
              </c:strCache>
            </c:strRef>
          </c:cat>
          <c:val>
            <c:numRef>
              <c:f>Blad1!$B$2:$B$6</c:f>
              <c:numCache>
                <c:formatCode>General</c:formatCode>
                <c:ptCount val="5"/>
                <c:pt idx="0">
                  <c:v>62</c:v>
                </c:pt>
                <c:pt idx="1">
                  <c:v>0</c:v>
                </c:pt>
                <c:pt idx="2">
                  <c:v>0</c:v>
                </c:pt>
                <c:pt idx="3">
                  <c:v>18</c:v>
                </c:pt>
                <c:pt idx="4">
                  <c:v>40</c:v>
                </c:pt>
              </c:numCache>
            </c:numRef>
          </c:val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Adults</c:v>
                </c:pt>
              </c:strCache>
            </c:strRef>
          </c:tx>
          <c:cat>
            <c:strRef>
              <c:f>Blad1!$A$2:$A$6</c:f>
              <c:strCache>
                <c:ptCount val="5"/>
                <c:pt idx="0">
                  <c:v>heel</c:v>
                </c:pt>
                <c:pt idx="1">
                  <c:v>erg</c:v>
                </c:pt>
                <c:pt idx="2">
                  <c:v>heel erg</c:v>
                </c:pt>
                <c:pt idx="3">
                  <c:v>helemaal</c:v>
                </c:pt>
                <c:pt idx="4">
                  <c:v>beetje</c:v>
                </c:pt>
              </c:strCache>
            </c:strRef>
          </c:cat>
          <c:val>
            <c:numRef>
              <c:f>Blad1!$C$2:$C$6</c:f>
              <c:numCache>
                <c:formatCode>General</c:formatCode>
                <c:ptCount val="5"/>
                <c:pt idx="0">
                  <c:v>355</c:v>
                </c:pt>
                <c:pt idx="1">
                  <c:v>25</c:v>
                </c:pt>
                <c:pt idx="2">
                  <c:v>6</c:v>
                </c:pt>
                <c:pt idx="3">
                  <c:v>118</c:v>
                </c:pt>
                <c:pt idx="4">
                  <c:v>254</c:v>
                </c:pt>
              </c:numCache>
            </c:numRef>
          </c:val>
        </c:ser>
        <c:axId val="98336128"/>
        <c:axId val="98380032"/>
      </c:barChart>
      <c:catAx>
        <c:axId val="98336128"/>
        <c:scaling>
          <c:orientation val="minMax"/>
        </c:scaling>
        <c:axPos val="b"/>
        <c:tickLblPos val="nextTo"/>
        <c:crossAx val="98380032"/>
        <c:crosses val="autoZero"/>
        <c:auto val="1"/>
        <c:lblAlgn val="ctr"/>
        <c:lblOffset val="100"/>
      </c:catAx>
      <c:valAx>
        <c:axId val="98380032"/>
        <c:scaling>
          <c:orientation val="minMax"/>
        </c:scaling>
        <c:axPos val="l"/>
        <c:majorGridlines/>
        <c:numFmt formatCode="General" sourceLinked="1"/>
        <c:tickLblPos val="nextTo"/>
        <c:crossAx val="98336128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nl-NL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nl-NL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witten</c:v>
                </c:pt>
              </c:strCache>
            </c:strRef>
          </c:tx>
          <c:cat>
            <c:strRef>
              <c:f>Blad1!$A$2:$A$5</c:f>
              <c:strCache>
                <c:ptCount val="4"/>
                <c:pt idx="0">
                  <c:v>low</c:v>
                </c:pt>
                <c:pt idx="1">
                  <c:v>mid</c:v>
                </c:pt>
                <c:pt idx="2">
                  <c:v>high</c:v>
                </c:pt>
                <c:pt idx="3">
                  <c:v>absolute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484</c:v>
                </c:pt>
                <c:pt idx="1">
                  <c:v>1378</c:v>
                </c:pt>
                <c:pt idx="2">
                  <c:v>6100</c:v>
                </c:pt>
                <c:pt idx="3">
                  <c:v>1842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nl-NL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nl-NL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children</c:v>
                </c:pt>
              </c:strCache>
            </c:strRef>
          </c:tx>
          <c:cat>
            <c:strRef>
              <c:f>Blad1!$A$2:$A$5</c:f>
              <c:strCache>
                <c:ptCount val="4"/>
                <c:pt idx="0">
                  <c:v>low</c:v>
                </c:pt>
                <c:pt idx="1">
                  <c:v>mid</c:v>
                </c:pt>
                <c:pt idx="2">
                  <c:v>high</c:v>
                </c:pt>
                <c:pt idx="3">
                  <c:v>absolute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67</c:v>
                </c:pt>
                <c:pt idx="1">
                  <c:v>0</c:v>
                </c:pt>
                <c:pt idx="2">
                  <c:v>96</c:v>
                </c:pt>
                <c:pt idx="3">
                  <c:v>24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nl-NL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737A5-6621-43CF-BE4D-048C950EBC9F}" type="datetimeFigureOut">
              <a:rPr lang="nl-NL" smtClean="0"/>
              <a:pPr/>
              <a:t>25-11-2009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CD6D4E-0413-4C8B-8EC9-4A0FFF13835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A13DA-6B25-4F3F-874E-3F730F2C6A67}" type="datetime1">
              <a:rPr lang="nl-NL" smtClean="0"/>
              <a:pPr/>
              <a:t>25-11-2009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C4E0-9323-44A1-A666-83F100D1394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33281-F2F8-4372-A84F-62A7E6D63F7E}" type="datetime1">
              <a:rPr lang="nl-NL" smtClean="0"/>
              <a:pPr/>
              <a:t>25-11-2009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C4E0-9323-44A1-A666-83F100D1394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27379-5975-44A6-9E6C-F043A90C85B4}" type="datetime1">
              <a:rPr lang="nl-NL" smtClean="0"/>
              <a:pPr/>
              <a:t>25-11-2009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C4E0-9323-44A1-A666-83F100D1394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CD1F1-2474-4DC3-992A-7F4265795BA5}" type="datetime1">
              <a:rPr lang="nl-NL" smtClean="0"/>
              <a:pPr/>
              <a:t>25-11-2009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C4E0-9323-44A1-A666-83F100D1394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856C5-D553-429A-B1E1-1A820339437C}" type="datetime1">
              <a:rPr lang="nl-NL" smtClean="0"/>
              <a:pPr/>
              <a:t>25-11-2009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C4E0-9323-44A1-A666-83F100D1394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3D6C6-F455-4AFB-8626-921FEE1687C9}" type="datetime1">
              <a:rPr lang="nl-NL" smtClean="0"/>
              <a:pPr/>
              <a:t>25-11-2009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C4E0-9323-44A1-A666-83F100D1394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D115-4C05-47F3-852D-BE8E4C35A669}" type="datetime1">
              <a:rPr lang="nl-NL" smtClean="0"/>
              <a:pPr/>
              <a:t>25-11-2009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C4E0-9323-44A1-A666-83F100D1394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3ACA9-0B04-498C-8D46-FC98AB469F93}" type="datetime1">
              <a:rPr lang="nl-NL" smtClean="0"/>
              <a:pPr/>
              <a:t>25-11-2009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C4E0-9323-44A1-A666-83F100D1394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995B7-FB0A-434C-AABE-8C17F12EBC52}" type="datetime1">
              <a:rPr lang="nl-NL" smtClean="0"/>
              <a:pPr/>
              <a:t>25-11-2009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C4E0-9323-44A1-A666-83F100D1394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CF349-ACAD-4CA3-AD48-FB01DEA519E4}" type="datetime1">
              <a:rPr lang="nl-NL" smtClean="0"/>
              <a:pPr/>
              <a:t>25-11-2009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C4E0-9323-44A1-A666-83F100D1394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ED23D-C84D-4406-8043-E5D9D83CBACB}" type="datetime1">
              <a:rPr lang="nl-NL" smtClean="0"/>
              <a:pPr/>
              <a:t>25-11-2009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C4E0-9323-44A1-A666-83F100D1394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002DC8-2B46-4AB3-AFD4-1D7B62B68E11}" type="datetime1">
              <a:rPr lang="nl-NL" smtClean="0"/>
              <a:pPr/>
              <a:t>25-11-2009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BC4E0-9323-44A1-A666-83F100D1394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l-NL" dirty="0" err="1" smtClean="0"/>
              <a:t>Adverbs</a:t>
            </a:r>
            <a:r>
              <a:rPr lang="nl-NL" dirty="0" smtClean="0"/>
              <a:t> of </a:t>
            </a:r>
            <a:r>
              <a:rPr lang="nl-NL" dirty="0" err="1" smtClean="0"/>
              <a:t>Degree</a:t>
            </a:r>
            <a:r>
              <a:rPr lang="nl-NL" dirty="0" smtClean="0"/>
              <a:t>: </a:t>
            </a:r>
            <a:r>
              <a:rPr lang="nl-NL" dirty="0" err="1" smtClean="0"/>
              <a:t>Children</a:t>
            </a:r>
            <a:r>
              <a:rPr lang="nl-NL" dirty="0" smtClean="0"/>
              <a:t>, spoken </a:t>
            </a:r>
            <a:r>
              <a:rPr lang="nl-NL" dirty="0" err="1" smtClean="0"/>
              <a:t>language</a:t>
            </a:r>
            <a:r>
              <a:rPr lang="nl-NL" dirty="0" smtClean="0"/>
              <a:t> and </a:t>
            </a:r>
            <a:r>
              <a:rPr lang="nl-NL" dirty="0" err="1" smtClean="0"/>
              <a:t>written</a:t>
            </a:r>
            <a:r>
              <a:rPr lang="nl-NL" dirty="0" smtClean="0"/>
              <a:t> </a:t>
            </a:r>
            <a:r>
              <a:rPr lang="nl-NL" dirty="0" err="1" smtClean="0"/>
              <a:t>language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nl-NL" dirty="0" smtClean="0"/>
              <a:t>Jack </a:t>
            </a:r>
            <a:r>
              <a:rPr lang="nl-NL" dirty="0" err="1" smtClean="0"/>
              <a:t>Hoeksema</a:t>
            </a:r>
            <a:endParaRPr lang="nl-NL" dirty="0" smtClean="0"/>
          </a:p>
          <a:p>
            <a:r>
              <a:rPr lang="nl-NL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Symposium </a:t>
            </a:r>
            <a:r>
              <a:rPr lang="nl-NL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on</a:t>
            </a:r>
            <a:r>
              <a:rPr lang="nl-NL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the </a:t>
            </a:r>
            <a:r>
              <a:rPr lang="nl-NL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Role</a:t>
            </a:r>
            <a:r>
              <a:rPr lang="nl-NL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of </a:t>
            </a:r>
            <a:r>
              <a:rPr lang="nl-NL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Frequency</a:t>
            </a:r>
            <a:r>
              <a:rPr lang="nl-NL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and </a:t>
            </a:r>
            <a:r>
              <a:rPr lang="nl-NL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Function</a:t>
            </a:r>
            <a:r>
              <a:rPr lang="nl-NL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in </a:t>
            </a:r>
            <a:r>
              <a:rPr lang="nl-NL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Language</a:t>
            </a:r>
            <a:r>
              <a:rPr lang="nl-NL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nl-NL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Development</a:t>
            </a:r>
            <a:endParaRPr lang="nl-NL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(een) beetje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Abel 2-8-13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nl-NL" sz="2800" dirty="0" smtClean="0"/>
              <a:t>150	*GER:	en ben je wel een beetje uitgeslapen ?</a:t>
            </a:r>
          </a:p>
          <a:p>
            <a:pPr>
              <a:buNone/>
            </a:pPr>
            <a:r>
              <a:rPr lang="nl-NL" sz="2800" dirty="0" smtClean="0"/>
              <a:t>151	*CHI:	ja, ben beetje </a:t>
            </a:r>
            <a:r>
              <a:rPr lang="nl-NL" sz="2800" dirty="0" err="1" smtClean="0"/>
              <a:t>uitgelapen</a:t>
            </a:r>
            <a:r>
              <a:rPr lang="nl-NL" sz="2800" dirty="0" smtClean="0"/>
              <a:t>.</a:t>
            </a:r>
          </a:p>
          <a:p>
            <a:pPr>
              <a:buNone/>
            </a:pPr>
            <a:r>
              <a:rPr lang="en-US" sz="2800" dirty="0" smtClean="0"/>
              <a:t>152	*GER:	</a:t>
            </a:r>
            <a:r>
              <a:rPr lang="en-US" sz="2800" dirty="0" err="1" smtClean="0"/>
              <a:t>ja</a:t>
            </a:r>
            <a:r>
              <a:rPr lang="en-US" sz="2800" dirty="0" smtClean="0"/>
              <a:t> .</a:t>
            </a:r>
          </a:p>
          <a:p>
            <a:pPr>
              <a:buNone/>
            </a:pPr>
            <a:r>
              <a:rPr lang="nl-NL" sz="2800" dirty="0" smtClean="0"/>
              <a:t>153	*GER:	was je een beetje moe ?</a:t>
            </a:r>
          </a:p>
          <a:p>
            <a:pPr>
              <a:buNone/>
            </a:pPr>
            <a:r>
              <a:rPr lang="nl-NL" sz="2800" dirty="0" smtClean="0"/>
              <a:t>154	*CHI:	ja, beetje moe .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C4E0-9323-44A1-A666-83F100D1394F}" type="slidenum">
              <a:rPr lang="nl-NL" smtClean="0"/>
              <a:pPr/>
              <a:t>10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Beetje (</a:t>
            </a:r>
            <a:r>
              <a:rPr lang="nl-NL" dirty="0" err="1" smtClean="0"/>
              <a:t>ctnd</a:t>
            </a:r>
            <a:r>
              <a:rPr lang="nl-NL" dirty="0" smtClean="0"/>
              <a:t>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Abel 2-10-00</a:t>
            </a:r>
          </a:p>
          <a:p>
            <a:pPr>
              <a:buNone/>
            </a:pPr>
            <a:endParaRPr lang="nl-NL" sz="2800" dirty="0" smtClean="0"/>
          </a:p>
          <a:p>
            <a:pPr>
              <a:buNone/>
            </a:pPr>
            <a:r>
              <a:rPr lang="nl-NL" sz="2800" dirty="0" smtClean="0"/>
              <a:t>523	*GER:	ik haal deze een beetje uit elkaar, </a:t>
            </a:r>
            <a:r>
              <a:rPr lang="nl-NL" sz="2800" dirty="0" err="1" smtClean="0"/>
              <a:t>ok</a:t>
            </a:r>
            <a:r>
              <a:rPr lang="nl-NL" sz="2800" dirty="0" smtClean="0"/>
              <a:t> ?</a:t>
            </a:r>
          </a:p>
          <a:p>
            <a:pPr>
              <a:buNone/>
            </a:pPr>
            <a:r>
              <a:rPr lang="nl-NL" sz="2800" dirty="0" smtClean="0"/>
              <a:t>524	*CHI:	ja, beetje aan mekaar .</a:t>
            </a:r>
          </a:p>
          <a:p>
            <a:pPr>
              <a:buNone/>
            </a:pPr>
            <a:r>
              <a:rPr lang="nl-NL" sz="2800" dirty="0" smtClean="0"/>
              <a:t>526	*GER:	nee, uit elkaar juist .</a:t>
            </a:r>
          </a:p>
          <a:p>
            <a:pPr>
              <a:buNone/>
            </a:pPr>
            <a:r>
              <a:rPr lang="en-US" sz="2800" dirty="0" smtClean="0"/>
              <a:t>527	*CHI:	oh .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C4E0-9323-44A1-A666-83F100D1394F}" type="slidenum">
              <a:rPr lang="nl-NL" smtClean="0"/>
              <a:pPr/>
              <a:t>11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heel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2-04-09 ABEL</a:t>
            </a:r>
          </a:p>
          <a:p>
            <a:endParaRPr lang="en-US" sz="2800" dirty="0" smtClean="0"/>
          </a:p>
          <a:p>
            <a:pPr>
              <a:buNone/>
            </a:pPr>
            <a:r>
              <a:rPr lang="nl-NL" sz="2800" dirty="0" smtClean="0"/>
              <a:t>900	*CHI:	Falko heel hard </a:t>
            </a:r>
            <a:r>
              <a:rPr lang="nl-NL" sz="2800" dirty="0" err="1" smtClean="0"/>
              <a:t>chaatsen</a:t>
            </a:r>
            <a:r>
              <a:rPr lang="nl-NL" sz="2800" dirty="0" smtClean="0"/>
              <a:t> .</a:t>
            </a:r>
          </a:p>
          <a:p>
            <a:pPr>
              <a:buNone/>
            </a:pPr>
            <a:r>
              <a:rPr lang="nl-NL" sz="2800" dirty="0" smtClean="0"/>
              <a:t>901	*JEA:	hij kan heel hard schaatsen .</a:t>
            </a:r>
          </a:p>
          <a:p>
            <a:pPr>
              <a:buNone/>
            </a:pPr>
            <a:r>
              <a:rPr lang="en-US" sz="2800" dirty="0" smtClean="0"/>
              <a:t>902	*CHI:	heel </a:t>
            </a:r>
            <a:r>
              <a:rPr lang="en-US" sz="2800" dirty="0" err="1" smtClean="0"/>
              <a:t>schaatsen</a:t>
            </a:r>
            <a:r>
              <a:rPr lang="en-US" sz="2800" dirty="0" smtClean="0"/>
              <a:t> .</a:t>
            </a:r>
          </a:p>
          <a:p>
            <a:pPr>
              <a:buNone/>
            </a:pPr>
            <a:r>
              <a:rPr lang="nl-NL" sz="2800" dirty="0" smtClean="0"/>
              <a:t>903	*GER:	hij kan heel hard schaatsen .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C4E0-9323-44A1-A666-83F100D1394F}" type="slidenum">
              <a:rPr lang="nl-NL" smtClean="0"/>
              <a:pPr/>
              <a:t>12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Repeats</a:t>
            </a:r>
            <a:r>
              <a:rPr lang="nl-NL" dirty="0" smtClean="0"/>
              <a:t> (</a:t>
            </a:r>
            <a:r>
              <a:rPr lang="nl-NL" dirty="0" err="1" smtClean="0"/>
              <a:t>ignored</a:t>
            </a:r>
            <a:r>
              <a:rPr lang="nl-NL" dirty="0" smtClean="0"/>
              <a:t> in data)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Abel  3-0-23</a:t>
            </a:r>
          </a:p>
          <a:p>
            <a:pPr>
              <a:buNone/>
            </a:pPr>
            <a:endParaRPr lang="nl-NL" sz="2800" dirty="0" smtClean="0"/>
          </a:p>
          <a:p>
            <a:pPr>
              <a:buNone/>
            </a:pPr>
            <a:r>
              <a:rPr lang="nl-NL" sz="2800" dirty="0" smtClean="0"/>
              <a:t>1120	*CHI:	hou de toren maar even vast .</a:t>
            </a:r>
          </a:p>
          <a:p>
            <a:pPr>
              <a:buNone/>
            </a:pPr>
            <a:r>
              <a:rPr lang="nl-NL" sz="2800" dirty="0" smtClean="0"/>
              <a:t>1121	*GER:	ja, dat doe ik .</a:t>
            </a:r>
          </a:p>
          <a:p>
            <a:pPr>
              <a:buNone/>
            </a:pPr>
            <a:r>
              <a:rPr lang="nl-NL" sz="2800" dirty="0" smtClean="0"/>
              <a:t>1122	*GER:	hij staat niet heel erg stevig .</a:t>
            </a:r>
          </a:p>
          <a:p>
            <a:pPr>
              <a:buNone/>
            </a:pPr>
            <a:r>
              <a:rPr lang="nl-NL" sz="2800" dirty="0" smtClean="0"/>
              <a:t>1123	*CHI:	hij staat niet erg stevig .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C4E0-9323-44A1-A666-83F100D1394F}" type="slidenum">
              <a:rPr lang="nl-NL" smtClean="0"/>
              <a:pPr/>
              <a:t>13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High </a:t>
            </a:r>
            <a:r>
              <a:rPr lang="nl-NL" dirty="0" err="1" smtClean="0"/>
              <a:t>degree</a:t>
            </a:r>
            <a:r>
              <a:rPr lang="nl-NL" dirty="0" smtClean="0"/>
              <a:t> </a:t>
            </a:r>
            <a:r>
              <a:rPr lang="nl-NL" dirty="0" err="1" smtClean="0"/>
              <a:t>vs</a:t>
            </a:r>
            <a:r>
              <a:rPr lang="nl-NL" dirty="0" smtClean="0"/>
              <a:t> absolute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ABEL 3-4-1</a:t>
            </a:r>
          </a:p>
          <a:p>
            <a:pPr>
              <a:buNone/>
            </a:pPr>
            <a:endParaRPr lang="nl-NL" sz="2800" dirty="0" smtClean="0"/>
          </a:p>
          <a:p>
            <a:pPr>
              <a:buNone/>
            </a:pPr>
            <a:r>
              <a:rPr lang="nl-NL" sz="2800" dirty="0" smtClean="0"/>
              <a:t>583	*CHI:	ik heb alleen maar </a:t>
            </a:r>
            <a:r>
              <a:rPr lang="nl-NL" sz="2800" dirty="0" err="1" smtClean="0"/>
              <a:t>xx</a:t>
            </a:r>
            <a:r>
              <a:rPr lang="nl-NL" sz="2800" dirty="0" smtClean="0"/>
              <a:t> weg .</a:t>
            </a:r>
          </a:p>
          <a:p>
            <a:pPr>
              <a:buNone/>
            </a:pPr>
            <a:r>
              <a:rPr lang="nl-NL" sz="2800" dirty="0" smtClean="0"/>
              <a:t>584	*CHI:	&lt;ik heb&gt; [//] ik ben heel weg .</a:t>
            </a:r>
          </a:p>
          <a:p>
            <a:pPr>
              <a:buNone/>
            </a:pPr>
            <a:r>
              <a:rPr lang="nl-NL" sz="2800" dirty="0" smtClean="0"/>
              <a:t>585	*GER:	waar ga je naartoe ?</a:t>
            </a:r>
          </a:p>
          <a:p>
            <a:pPr>
              <a:buNone/>
            </a:pPr>
            <a:r>
              <a:rPr lang="nl-NL" sz="2800" dirty="0" smtClean="0"/>
              <a:t>586	*CHI:	ik ga naar </a:t>
            </a:r>
            <a:r>
              <a:rPr lang="nl-NL" sz="2800" dirty="0" err="1" smtClean="0"/>
              <a:t>Artis</a:t>
            </a:r>
            <a:r>
              <a:rPr lang="nl-NL" sz="2800" dirty="0" smtClean="0"/>
              <a:t> .</a:t>
            </a:r>
          </a:p>
          <a:p>
            <a:pPr>
              <a:buNone/>
            </a:pPr>
            <a:r>
              <a:rPr lang="en-US" sz="2800" dirty="0" smtClean="0"/>
              <a:t>587	*GER:	</a:t>
            </a:r>
            <a:r>
              <a:rPr lang="en-US" sz="2800" dirty="0" err="1" smtClean="0"/>
              <a:t>naar</a:t>
            </a:r>
            <a:r>
              <a:rPr lang="en-US" sz="2800" dirty="0" smtClean="0"/>
              <a:t> </a:t>
            </a:r>
            <a:r>
              <a:rPr lang="en-US" sz="2800" dirty="0" err="1" smtClean="0"/>
              <a:t>Artis</a:t>
            </a:r>
            <a:r>
              <a:rPr lang="en-US" sz="2800" dirty="0" smtClean="0"/>
              <a:t> ?</a:t>
            </a:r>
          </a:p>
          <a:p>
            <a:pPr>
              <a:buNone/>
            </a:pPr>
            <a:r>
              <a:rPr lang="en-US" sz="2800" dirty="0" smtClean="0"/>
              <a:t>588	*CHI:	</a:t>
            </a:r>
            <a:r>
              <a:rPr lang="en-US" sz="2800" dirty="0" err="1" smtClean="0"/>
              <a:t>ja</a:t>
            </a:r>
            <a:r>
              <a:rPr lang="en-US" sz="2800" dirty="0" smtClean="0"/>
              <a:t> .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C4E0-9323-44A1-A666-83F100D1394F}" type="slidenum">
              <a:rPr lang="nl-NL" smtClean="0"/>
              <a:pPr/>
              <a:t>14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Veel </a:t>
            </a:r>
            <a:r>
              <a:rPr lang="nl-NL" dirty="0" err="1" smtClean="0"/>
              <a:t>vs</a:t>
            </a:r>
            <a:r>
              <a:rPr lang="nl-NL" dirty="0" smtClean="0"/>
              <a:t> heel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IRIS 3-6-15</a:t>
            </a:r>
          </a:p>
          <a:p>
            <a:pPr>
              <a:buNone/>
            </a:pPr>
            <a:endParaRPr lang="nl-NL" sz="2800" dirty="0" smtClean="0"/>
          </a:p>
          <a:p>
            <a:pPr>
              <a:buNone/>
            </a:pPr>
            <a:r>
              <a:rPr lang="nl-NL" sz="2800" dirty="0" smtClean="0"/>
              <a:t>448	*CHI:	babyrups </a:t>
            </a:r>
            <a:r>
              <a:rPr lang="nl-NL" sz="2800" dirty="0" err="1" smtClean="0"/>
              <a:t>ət</a:t>
            </a:r>
            <a:r>
              <a:rPr lang="nl-NL" sz="2800" dirty="0" smtClean="0"/>
              <a:t> heel groter moet worden .</a:t>
            </a:r>
          </a:p>
          <a:p>
            <a:pPr>
              <a:buNone/>
            </a:pPr>
            <a:r>
              <a:rPr lang="nl-NL" sz="2800" dirty="0" smtClean="0"/>
              <a:t>449	*FLO:	ik [/] ik vind (</a:t>
            </a:r>
            <a:r>
              <a:rPr lang="nl-NL" sz="2800" dirty="0" err="1" smtClean="0"/>
              <a:t>he</a:t>
            </a:r>
            <a:r>
              <a:rPr lang="nl-NL" sz="2800" dirty="0" smtClean="0"/>
              <a:t>)t ook wel (</a:t>
            </a:r>
            <a:r>
              <a:rPr lang="nl-NL" sz="2800" dirty="0" err="1" smtClean="0"/>
              <a:t>ee</a:t>
            </a:r>
            <a:r>
              <a:rPr lang="nl-NL" sz="2800" dirty="0" smtClean="0"/>
              <a:t>)n mooie 			lange babyrups hoor .</a:t>
            </a:r>
          </a:p>
          <a:p>
            <a:pPr>
              <a:buNone/>
            </a:pPr>
            <a:r>
              <a:rPr lang="en-US" sz="2800" dirty="0" smtClean="0"/>
              <a:t>450	*CHI:	</a:t>
            </a:r>
            <a:r>
              <a:rPr lang="en-US" sz="2800" dirty="0" err="1" smtClean="0"/>
              <a:t>ja</a:t>
            </a:r>
            <a:r>
              <a:rPr lang="en-US" sz="2800" dirty="0" smtClean="0"/>
              <a:t> .</a:t>
            </a:r>
          </a:p>
          <a:p>
            <a:endParaRPr lang="en-US" dirty="0" smtClean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C4E0-9323-44A1-A666-83F100D1394F}" type="slidenum">
              <a:rPr lang="nl-NL" smtClean="0"/>
              <a:pPr/>
              <a:t>15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Abel versus Iris</a:t>
            </a:r>
            <a:endParaRPr lang="nl-NL" dirty="0"/>
          </a:p>
        </p:txBody>
      </p:sp>
      <p:graphicFrame>
        <p:nvGraphicFramePr>
          <p:cNvPr id="7" name="Tijdelijke aanduiding voor inhoud 6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Tijdelijke aanduiding voor inhoud 8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C4E0-9323-44A1-A666-83F100D1394F}" type="slidenum">
              <a:rPr lang="nl-NL" smtClean="0"/>
              <a:pPr/>
              <a:t>16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 err="1" smtClean="0"/>
              <a:t>Adult</a:t>
            </a:r>
            <a:r>
              <a:rPr lang="nl-NL" sz="3600" dirty="0" smtClean="0"/>
              <a:t> </a:t>
            </a:r>
            <a:r>
              <a:rPr lang="nl-NL" sz="3600" dirty="0" err="1" smtClean="0"/>
              <a:t>degree</a:t>
            </a:r>
            <a:r>
              <a:rPr lang="nl-NL" sz="3600" dirty="0" smtClean="0"/>
              <a:t> </a:t>
            </a:r>
            <a:r>
              <a:rPr lang="nl-NL" sz="3600" dirty="0" err="1" smtClean="0"/>
              <a:t>adverbs</a:t>
            </a:r>
            <a:r>
              <a:rPr lang="nl-NL" sz="3600" dirty="0" smtClean="0"/>
              <a:t> in the Abel/Iris files</a:t>
            </a:r>
            <a:endParaRPr lang="nl-NL" sz="3600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</p:nvPr>
        </p:nvGraphicFramePr>
        <p:xfrm>
          <a:off x="2143108" y="1357298"/>
          <a:ext cx="4929222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9114"/>
                <a:gridCol w="1101730"/>
                <a:gridCol w="1039189"/>
                <a:gridCol w="1039189"/>
              </a:tblGrid>
              <a:tr h="285751">
                <a:tc>
                  <a:txBody>
                    <a:bodyPr/>
                    <a:lstStyle/>
                    <a:p>
                      <a:pPr lvl="0"/>
                      <a:r>
                        <a:rPr lang="nl-NL" sz="1400" baseline="0" dirty="0" err="1" smtClean="0">
                          <a:solidFill>
                            <a:schemeClr val="tx1"/>
                          </a:solidFill>
                        </a:rPr>
                        <a:t>Adverb</a:t>
                      </a:r>
                      <a:endParaRPr lang="nl-NL" sz="14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baseline="0" dirty="0" smtClean="0">
                          <a:solidFill>
                            <a:schemeClr val="tx1"/>
                          </a:solidFill>
                        </a:rPr>
                        <a:t>Type</a:t>
                      </a:r>
                      <a:endParaRPr lang="nl-NL" sz="14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baseline="0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nl-NL" sz="14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baseline="0" dirty="0" smtClean="0">
                          <a:solidFill>
                            <a:schemeClr val="tx1"/>
                          </a:solidFill>
                        </a:rPr>
                        <a:t>N </a:t>
                      </a:r>
                      <a:r>
                        <a:rPr lang="nl-NL" sz="1400" baseline="0" dirty="0" err="1" smtClean="0">
                          <a:solidFill>
                            <a:schemeClr val="tx1"/>
                          </a:solidFill>
                        </a:rPr>
                        <a:t>children</a:t>
                      </a:r>
                      <a:endParaRPr lang="nl-NL" sz="14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</a:tr>
              <a:tr h="195265"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Heel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High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666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93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</a:tr>
              <a:tr h="176217"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Een</a:t>
                      </a:r>
                      <a:r>
                        <a:rPr lang="nl-NL" sz="1400" baseline="0" dirty="0" smtClean="0"/>
                        <a:t> beetje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Low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465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67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</a:tr>
              <a:tr h="157169"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Helemaal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Absolute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268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24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</a:tr>
              <a:tr h="138121"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Erg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High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91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3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</a:tr>
              <a:tr h="119073"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Heel erg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High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56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-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</a:tr>
              <a:tr h="171463"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Ontzettend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High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29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-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</a:tr>
              <a:tr h="223853"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Vreselijk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High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28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-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</a:tr>
              <a:tr h="276243"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Hartstikke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High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25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-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</a:tr>
              <a:tr h="257195"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Vrij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err="1" smtClean="0"/>
                        <a:t>Mid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22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-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</a:tr>
              <a:tr h="238147"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Tamelijk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err="1" smtClean="0"/>
                        <a:t>Mid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8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-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</a:tr>
              <a:tr h="147661"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Behoorlijk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High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6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-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</a:tr>
              <a:tr h="200051"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Zeer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High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5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-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Nogal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err="1" smtClean="0"/>
                        <a:t>Mid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4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-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Reuze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High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3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-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</a:tr>
              <a:tr h="214345"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Geheel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Absolute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2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nl-NL" sz="1400" dirty="0" smtClean="0"/>
                        <a:t>-</a:t>
                      </a:r>
                      <a:endParaRPr lang="nl-NL" sz="1400" dirty="0"/>
                    </a:p>
                  </a:txBody>
                  <a:tcPr>
                    <a:gradFill>
                      <a:gsLst>
                        <a:gs pos="0">
                          <a:srgbClr val="4F81BD">
                            <a:tint val="66000"/>
                            <a:satMod val="160000"/>
                          </a:srgbClr>
                        </a:gs>
                        <a:gs pos="50000">
                          <a:srgbClr val="4F81BD">
                            <a:tint val="44500"/>
                            <a:satMod val="160000"/>
                          </a:srgbClr>
                        </a:gs>
                        <a:gs pos="100000">
                          <a:srgbClr val="4F81BD">
                            <a:tint val="23500"/>
                            <a:satMod val="160000"/>
                          </a:srgb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C4E0-9323-44A1-A666-83F100D1394F}" type="slidenum">
              <a:rPr lang="nl-NL" smtClean="0"/>
              <a:pPr/>
              <a:t>17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Written</a:t>
            </a:r>
            <a:r>
              <a:rPr lang="nl-NL" dirty="0" smtClean="0"/>
              <a:t> data </a:t>
            </a:r>
            <a:r>
              <a:rPr lang="nl-NL" dirty="0" err="1" smtClean="0"/>
              <a:t>vs</a:t>
            </a:r>
            <a:r>
              <a:rPr lang="nl-NL" dirty="0" smtClean="0"/>
              <a:t> </a:t>
            </a:r>
            <a:r>
              <a:rPr lang="nl-NL" dirty="0" err="1" smtClean="0"/>
              <a:t>child</a:t>
            </a:r>
            <a:r>
              <a:rPr lang="nl-NL" dirty="0" smtClean="0"/>
              <a:t> </a:t>
            </a:r>
            <a:r>
              <a:rPr lang="nl-NL" dirty="0" err="1" smtClean="0"/>
              <a:t>language</a:t>
            </a:r>
            <a:endParaRPr lang="nl-NL" dirty="0"/>
          </a:p>
        </p:txBody>
      </p:sp>
      <p:graphicFrame>
        <p:nvGraphicFramePr>
          <p:cNvPr id="5" name="Tijdelijke aanduiding voor inhoud 4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Tijdelijke aanduiding voor inhoud 7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C4E0-9323-44A1-A666-83F100D1394F}" type="slidenum">
              <a:rPr lang="nl-NL" smtClean="0"/>
              <a:pPr/>
              <a:t>18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Children</a:t>
            </a:r>
            <a:r>
              <a:rPr lang="nl-NL" dirty="0" smtClean="0"/>
              <a:t> and </a:t>
            </a:r>
            <a:r>
              <a:rPr lang="nl-NL" dirty="0" err="1" smtClean="0"/>
              <a:t>caretakers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err="1" smtClean="0"/>
              <a:t>Children</a:t>
            </a:r>
            <a:r>
              <a:rPr lang="nl-NL" dirty="0" smtClean="0"/>
              <a:t>			</a:t>
            </a:r>
            <a:endParaRPr lang="nl-NL" dirty="0"/>
          </a:p>
        </p:txBody>
      </p:sp>
      <p:graphicFrame>
        <p:nvGraphicFramePr>
          <p:cNvPr id="8" name="Tijdelijke aanduiding voor inhoud 7"/>
          <p:cNvGraphicFramePr>
            <a:graphicFrameLocks noGrp="1"/>
          </p:cNvGraphicFramePr>
          <p:nvPr>
            <p:ph sz="half" idx="2"/>
          </p:nvPr>
        </p:nvGraphicFramePr>
        <p:xfrm>
          <a:off x="457200" y="2174875"/>
          <a:ext cx="4040188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nl-NL" dirty="0" err="1" smtClean="0"/>
              <a:t>Caretakers</a:t>
            </a:r>
            <a:endParaRPr lang="nl-NL" dirty="0" smtClean="0"/>
          </a:p>
        </p:txBody>
      </p:sp>
      <p:graphicFrame>
        <p:nvGraphicFramePr>
          <p:cNvPr id="9" name="Tijdelijke aanduiding voor inhoud 8"/>
          <p:cNvGraphicFramePr>
            <a:graphicFrameLocks noGrp="1"/>
          </p:cNvGraphicFramePr>
          <p:nvPr>
            <p:ph sz="quarter" idx="4"/>
          </p:nvPr>
        </p:nvGraphicFramePr>
        <p:xfrm>
          <a:off x="4645025" y="2174875"/>
          <a:ext cx="4041775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C4E0-9323-44A1-A666-83F100D1394F}" type="slidenum">
              <a:rPr lang="nl-NL" smtClean="0"/>
              <a:pPr/>
              <a:t>19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Principle</a:t>
            </a:r>
            <a:r>
              <a:rPr lang="nl-NL" dirty="0" smtClean="0"/>
              <a:t> of Contrast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Speakers </a:t>
            </a:r>
            <a:r>
              <a:rPr lang="nl-NL" dirty="0" err="1" smtClean="0"/>
              <a:t>assume</a:t>
            </a:r>
            <a:r>
              <a:rPr lang="nl-NL" dirty="0" smtClean="0"/>
              <a:t> </a:t>
            </a:r>
            <a:r>
              <a:rPr lang="nl-NL" dirty="0" err="1" smtClean="0"/>
              <a:t>that</a:t>
            </a:r>
            <a:r>
              <a:rPr lang="nl-NL" dirty="0" smtClean="0"/>
              <a:t> </a:t>
            </a:r>
            <a:r>
              <a:rPr lang="nl-NL" dirty="0" err="1" smtClean="0"/>
              <a:t>every</a:t>
            </a:r>
            <a:r>
              <a:rPr lang="nl-NL" dirty="0" smtClean="0"/>
              <a:t> </a:t>
            </a:r>
            <a:r>
              <a:rPr lang="nl-NL" dirty="0" err="1" smtClean="0"/>
              <a:t>difference</a:t>
            </a:r>
            <a:r>
              <a:rPr lang="nl-NL" dirty="0" smtClean="0"/>
              <a:t> in </a:t>
            </a:r>
            <a:r>
              <a:rPr lang="nl-NL" dirty="0" err="1" smtClean="0"/>
              <a:t>form</a:t>
            </a:r>
            <a:r>
              <a:rPr lang="nl-NL" dirty="0" smtClean="0"/>
              <a:t> </a:t>
            </a:r>
            <a:r>
              <a:rPr lang="nl-NL" dirty="0" err="1" smtClean="0"/>
              <a:t>signals</a:t>
            </a:r>
            <a:r>
              <a:rPr lang="nl-NL" dirty="0" smtClean="0"/>
              <a:t> a </a:t>
            </a:r>
            <a:r>
              <a:rPr lang="nl-NL" dirty="0" err="1" smtClean="0"/>
              <a:t>difference</a:t>
            </a:r>
            <a:r>
              <a:rPr lang="nl-NL" dirty="0" smtClean="0"/>
              <a:t> in </a:t>
            </a:r>
            <a:r>
              <a:rPr lang="nl-NL" dirty="0" err="1" smtClean="0"/>
              <a:t>meaning</a:t>
            </a:r>
            <a:r>
              <a:rPr lang="nl-NL" dirty="0" smtClean="0"/>
              <a:t> (</a:t>
            </a:r>
            <a:r>
              <a:rPr lang="en-US" dirty="0" smtClean="0"/>
              <a:t>Eve V. Clark, ‘The principle of contrast: a constraint on language acquisition.’ In: Brian </a:t>
            </a:r>
            <a:r>
              <a:rPr lang="en-US" dirty="0" err="1" smtClean="0"/>
              <a:t>MacWhinney</a:t>
            </a:r>
            <a:r>
              <a:rPr lang="en-US" dirty="0" smtClean="0"/>
              <a:t> (ed.), 1987, </a:t>
            </a:r>
            <a:r>
              <a:rPr lang="en-US" i="1" dirty="0" smtClean="0"/>
              <a:t>Mechanisms of language acquisition</a:t>
            </a:r>
            <a:r>
              <a:rPr lang="en-US" dirty="0" smtClean="0"/>
              <a:t>, 1-33. Hillsdale, N.J.: Lawrence Erlbaum.)</a:t>
            </a:r>
            <a:endParaRPr lang="nl-NL" dirty="0" smtClean="0"/>
          </a:p>
          <a:p>
            <a:pPr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C4E0-9323-44A1-A666-83F100D1394F}" type="slidenum">
              <a:rPr lang="nl-NL" smtClean="0"/>
              <a:pPr/>
              <a:t>2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C</a:t>
            </a:r>
            <a:r>
              <a:rPr lang="nl-NL" dirty="0" err="1" smtClean="0"/>
              <a:t>onclusions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err="1" smtClean="0"/>
              <a:t>Children</a:t>
            </a:r>
            <a:r>
              <a:rPr lang="nl-NL" dirty="0" smtClean="0"/>
              <a:t> </a:t>
            </a:r>
            <a:r>
              <a:rPr lang="nl-NL" dirty="0" err="1" smtClean="0"/>
              <a:t>aged</a:t>
            </a:r>
            <a:r>
              <a:rPr lang="nl-NL" dirty="0" smtClean="0"/>
              <a:t> 2 to 3 </a:t>
            </a:r>
            <a:r>
              <a:rPr lang="nl-NL" dirty="0" err="1" smtClean="0"/>
              <a:t>by</a:t>
            </a:r>
            <a:r>
              <a:rPr lang="nl-NL" dirty="0" smtClean="0"/>
              <a:t> and </a:t>
            </a:r>
            <a:r>
              <a:rPr lang="nl-NL" dirty="0" err="1" smtClean="0"/>
              <a:t>large</a:t>
            </a:r>
            <a:r>
              <a:rPr lang="nl-NL" dirty="0" smtClean="0"/>
              <a:t> stick to the </a:t>
            </a:r>
            <a:r>
              <a:rPr lang="nl-NL" dirty="0" err="1" smtClean="0"/>
              <a:t>Principle</a:t>
            </a:r>
            <a:r>
              <a:rPr lang="nl-NL" dirty="0" smtClean="0"/>
              <a:t> of Contrast</a:t>
            </a:r>
          </a:p>
          <a:p>
            <a:r>
              <a:rPr lang="nl-NL" dirty="0" err="1" smtClean="0"/>
              <a:t>Despite</a:t>
            </a:r>
            <a:r>
              <a:rPr lang="nl-NL" dirty="0" smtClean="0"/>
              <a:t> </a:t>
            </a:r>
            <a:r>
              <a:rPr lang="nl-NL" dirty="0" err="1" smtClean="0"/>
              <a:t>lots</a:t>
            </a:r>
            <a:r>
              <a:rPr lang="nl-NL" dirty="0" smtClean="0"/>
              <a:t> of </a:t>
            </a:r>
            <a:r>
              <a:rPr lang="nl-NL" dirty="0" err="1" smtClean="0"/>
              <a:t>variants</a:t>
            </a:r>
            <a:r>
              <a:rPr lang="nl-NL" dirty="0" smtClean="0"/>
              <a:t> in </a:t>
            </a:r>
            <a:r>
              <a:rPr lang="nl-NL" dirty="0" err="1" smtClean="0"/>
              <a:t>their</a:t>
            </a:r>
            <a:r>
              <a:rPr lang="nl-NL" dirty="0" smtClean="0"/>
              <a:t> input</a:t>
            </a:r>
          </a:p>
          <a:p>
            <a:r>
              <a:rPr lang="nl-NL" dirty="0" err="1" smtClean="0"/>
              <a:t>They</a:t>
            </a:r>
            <a:r>
              <a:rPr lang="nl-NL" dirty="0" smtClean="0"/>
              <a:t> </a:t>
            </a:r>
            <a:r>
              <a:rPr lang="nl-NL" dirty="0" err="1" smtClean="0"/>
              <a:t>lack</a:t>
            </a:r>
            <a:r>
              <a:rPr lang="nl-NL" dirty="0" smtClean="0"/>
              <a:t> </a:t>
            </a:r>
            <a:r>
              <a:rPr lang="nl-NL" dirty="0" err="1" smtClean="0"/>
              <a:t>midlevel</a:t>
            </a:r>
            <a:r>
              <a:rPr lang="nl-NL" dirty="0" smtClean="0"/>
              <a:t> </a:t>
            </a:r>
            <a:r>
              <a:rPr lang="nl-NL" dirty="0" err="1" smtClean="0"/>
              <a:t>adverbs</a:t>
            </a:r>
            <a:r>
              <a:rPr lang="nl-NL" dirty="0" smtClean="0"/>
              <a:t> </a:t>
            </a:r>
            <a:r>
              <a:rPr lang="nl-NL" dirty="0" smtClean="0">
                <a:sym typeface="Wingdings" pitchFamily="2" charset="2"/>
              </a:rPr>
              <a:t> </a:t>
            </a:r>
            <a:r>
              <a:rPr lang="nl-NL" dirty="0" err="1" smtClean="0">
                <a:sym typeface="Wingdings" pitchFamily="2" charset="2"/>
              </a:rPr>
              <a:t>not</a:t>
            </a:r>
            <a:r>
              <a:rPr lang="nl-NL" dirty="0" smtClean="0">
                <a:sym typeface="Wingdings" pitchFamily="2" charset="2"/>
              </a:rPr>
              <a:t> </a:t>
            </a:r>
            <a:r>
              <a:rPr lang="nl-NL" dirty="0" err="1" smtClean="0">
                <a:sym typeface="Wingdings" pitchFamily="2" charset="2"/>
              </a:rPr>
              <a:t>explained</a:t>
            </a:r>
            <a:r>
              <a:rPr lang="nl-NL" dirty="0" smtClean="0">
                <a:sym typeface="Wingdings" pitchFamily="2" charset="2"/>
              </a:rPr>
              <a:t> </a:t>
            </a:r>
            <a:r>
              <a:rPr lang="nl-NL" dirty="0" err="1" smtClean="0">
                <a:sym typeface="Wingdings" pitchFamily="2" charset="2"/>
              </a:rPr>
              <a:t>by</a:t>
            </a:r>
            <a:r>
              <a:rPr lang="nl-NL" dirty="0" smtClean="0">
                <a:sym typeface="Wingdings" pitchFamily="2" charset="2"/>
              </a:rPr>
              <a:t> </a:t>
            </a:r>
            <a:r>
              <a:rPr lang="nl-NL" dirty="0" err="1" smtClean="0">
                <a:sym typeface="Wingdings" pitchFamily="2" charset="2"/>
              </a:rPr>
              <a:t>principle</a:t>
            </a:r>
            <a:r>
              <a:rPr lang="nl-NL" dirty="0" smtClean="0">
                <a:sym typeface="Wingdings" pitchFamily="2" charset="2"/>
              </a:rPr>
              <a:t> of contrast, </a:t>
            </a:r>
            <a:r>
              <a:rPr lang="nl-NL" dirty="0" err="1" smtClean="0">
                <a:sym typeface="Wingdings" pitchFamily="2" charset="2"/>
              </a:rPr>
              <a:t>strictly</a:t>
            </a:r>
            <a:r>
              <a:rPr lang="nl-NL" dirty="0" smtClean="0">
                <a:sym typeface="Wingdings" pitchFamily="2" charset="2"/>
              </a:rPr>
              <a:t> </a:t>
            </a:r>
            <a:r>
              <a:rPr lang="nl-NL" dirty="0" err="1" smtClean="0">
                <a:sym typeface="Wingdings" pitchFamily="2" charset="2"/>
              </a:rPr>
              <a:t>speaking</a:t>
            </a:r>
            <a:endParaRPr lang="nl-NL" dirty="0" smtClean="0">
              <a:sym typeface="Wingdings" pitchFamily="2" charset="2"/>
            </a:endParaRPr>
          </a:p>
          <a:p>
            <a:r>
              <a:rPr lang="nl-NL" dirty="0" err="1" smtClean="0">
                <a:sym typeface="Wingdings" pitchFamily="2" charset="2"/>
              </a:rPr>
              <a:t>Midlevel</a:t>
            </a:r>
            <a:r>
              <a:rPr lang="nl-NL" dirty="0" smtClean="0">
                <a:sym typeface="Wingdings" pitchFamily="2" charset="2"/>
              </a:rPr>
              <a:t> </a:t>
            </a:r>
            <a:r>
              <a:rPr lang="nl-NL" dirty="0" err="1" smtClean="0">
                <a:sym typeface="Wingdings" pitchFamily="2" charset="2"/>
              </a:rPr>
              <a:t>adverbs</a:t>
            </a:r>
            <a:r>
              <a:rPr lang="nl-NL" dirty="0" smtClean="0">
                <a:sym typeface="Wingdings" pitchFamily="2" charset="2"/>
              </a:rPr>
              <a:t> </a:t>
            </a:r>
            <a:r>
              <a:rPr lang="nl-NL" dirty="0" err="1" smtClean="0">
                <a:sym typeface="Wingdings" pitchFamily="2" charset="2"/>
              </a:rPr>
              <a:t>far</a:t>
            </a:r>
            <a:r>
              <a:rPr lang="nl-NL" dirty="0" smtClean="0">
                <a:sym typeface="Wingdings" pitchFamily="2" charset="2"/>
              </a:rPr>
              <a:t> </a:t>
            </a:r>
            <a:r>
              <a:rPr lang="nl-NL" dirty="0" err="1" smtClean="0">
                <a:sym typeface="Wingdings" pitchFamily="2" charset="2"/>
              </a:rPr>
              <a:t>less</a:t>
            </a:r>
            <a:r>
              <a:rPr lang="nl-NL" dirty="0" smtClean="0">
                <a:sym typeface="Wingdings" pitchFamily="2" charset="2"/>
              </a:rPr>
              <a:t> </a:t>
            </a:r>
            <a:r>
              <a:rPr lang="nl-NL" dirty="0" err="1" smtClean="0">
                <a:sym typeface="Wingdings" pitchFamily="2" charset="2"/>
              </a:rPr>
              <a:t>common</a:t>
            </a:r>
            <a:r>
              <a:rPr lang="nl-NL" dirty="0" smtClean="0">
                <a:sym typeface="Wingdings" pitchFamily="2" charset="2"/>
              </a:rPr>
              <a:t> in </a:t>
            </a:r>
            <a:r>
              <a:rPr lang="nl-NL" dirty="0" err="1" smtClean="0">
                <a:sym typeface="Wingdings" pitchFamily="2" charset="2"/>
              </a:rPr>
              <a:t>child-oriented</a:t>
            </a:r>
            <a:r>
              <a:rPr lang="nl-NL" dirty="0" smtClean="0">
                <a:sym typeface="Wingdings" pitchFamily="2" charset="2"/>
              </a:rPr>
              <a:t> speech </a:t>
            </a:r>
            <a:r>
              <a:rPr lang="nl-NL" dirty="0" err="1" smtClean="0">
                <a:sym typeface="Wingdings" pitchFamily="2" charset="2"/>
              </a:rPr>
              <a:t>than</a:t>
            </a:r>
            <a:r>
              <a:rPr lang="nl-NL" dirty="0" smtClean="0">
                <a:sym typeface="Wingdings" pitchFamily="2" charset="2"/>
              </a:rPr>
              <a:t> in </a:t>
            </a:r>
            <a:r>
              <a:rPr lang="nl-NL" dirty="0" err="1" smtClean="0">
                <a:sym typeface="Wingdings" pitchFamily="2" charset="2"/>
              </a:rPr>
              <a:t>adult</a:t>
            </a:r>
            <a:r>
              <a:rPr lang="nl-NL" dirty="0" smtClean="0">
                <a:sym typeface="Wingdings" pitchFamily="2" charset="2"/>
              </a:rPr>
              <a:t> </a:t>
            </a:r>
            <a:r>
              <a:rPr lang="nl-NL" dirty="0" err="1" smtClean="0">
                <a:sym typeface="Wingdings" pitchFamily="2" charset="2"/>
              </a:rPr>
              <a:t>oriented</a:t>
            </a:r>
            <a:r>
              <a:rPr lang="nl-NL" dirty="0" smtClean="0">
                <a:sym typeface="Wingdings" pitchFamily="2" charset="2"/>
              </a:rPr>
              <a:t> speech</a:t>
            </a:r>
          </a:p>
          <a:p>
            <a:r>
              <a:rPr lang="nl-NL" dirty="0" err="1" smtClean="0">
                <a:sym typeface="Wingdings" pitchFamily="2" charset="2"/>
              </a:rPr>
              <a:t>Choice</a:t>
            </a:r>
            <a:r>
              <a:rPr lang="nl-NL" dirty="0" smtClean="0">
                <a:sym typeface="Wingdings" pitchFamily="2" charset="2"/>
              </a:rPr>
              <a:t> of </a:t>
            </a:r>
            <a:r>
              <a:rPr lang="nl-NL" dirty="0" err="1" smtClean="0">
                <a:sym typeface="Wingdings" pitchFamily="2" charset="2"/>
              </a:rPr>
              <a:t>degree</a:t>
            </a:r>
            <a:r>
              <a:rPr lang="nl-NL" dirty="0" smtClean="0">
                <a:sym typeface="Wingdings" pitchFamily="2" charset="2"/>
              </a:rPr>
              <a:t> </a:t>
            </a:r>
            <a:r>
              <a:rPr lang="nl-NL" dirty="0" err="1" smtClean="0">
                <a:sym typeface="Wingdings" pitchFamily="2" charset="2"/>
              </a:rPr>
              <a:t>modifiers</a:t>
            </a:r>
            <a:r>
              <a:rPr lang="nl-NL" dirty="0" smtClean="0">
                <a:sym typeface="Wingdings" pitchFamily="2" charset="2"/>
              </a:rPr>
              <a:t> </a:t>
            </a:r>
            <a:r>
              <a:rPr lang="nl-NL" dirty="0" err="1" smtClean="0">
                <a:sym typeface="Wingdings" pitchFamily="2" charset="2"/>
              </a:rPr>
              <a:t>determined</a:t>
            </a:r>
            <a:r>
              <a:rPr lang="nl-NL" dirty="0" smtClean="0">
                <a:sym typeface="Wingdings" pitchFamily="2" charset="2"/>
              </a:rPr>
              <a:t> </a:t>
            </a:r>
            <a:r>
              <a:rPr lang="nl-NL" dirty="0" err="1" smtClean="0">
                <a:sym typeface="Wingdings" pitchFamily="2" charset="2"/>
              </a:rPr>
              <a:t>by</a:t>
            </a:r>
            <a:r>
              <a:rPr lang="nl-NL" dirty="0" smtClean="0">
                <a:sym typeface="Wingdings" pitchFamily="2" charset="2"/>
              </a:rPr>
              <a:t> </a:t>
            </a:r>
            <a:r>
              <a:rPr lang="nl-NL" dirty="0" err="1" smtClean="0">
                <a:sym typeface="Wingdings" pitchFamily="2" charset="2"/>
              </a:rPr>
              <a:t>frequency</a:t>
            </a:r>
            <a:r>
              <a:rPr lang="nl-NL" dirty="0" smtClean="0">
                <a:sym typeface="Wingdings" pitchFamily="2" charset="2"/>
              </a:rPr>
              <a:t> in the input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C4E0-9323-44A1-A666-83F100D1394F}" type="slidenum">
              <a:rPr lang="nl-NL" smtClean="0"/>
              <a:pPr/>
              <a:t>20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 rot="21125281">
            <a:off x="2866760" y="2468017"/>
            <a:ext cx="2738930" cy="1362075"/>
          </a:xfrm>
        </p:spPr>
        <p:txBody>
          <a:bodyPr/>
          <a:lstStyle/>
          <a:p>
            <a:r>
              <a:rPr lang="nl-NL" dirty="0" err="1" smtClean="0"/>
              <a:t>Thanks</a:t>
            </a:r>
            <a:r>
              <a:rPr lang="nl-NL" dirty="0" smtClean="0"/>
              <a:t>!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C4E0-9323-44A1-A666-83F100D1394F}" type="slidenum">
              <a:rPr lang="nl-NL" smtClean="0"/>
              <a:pPr/>
              <a:t>21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err="1" smtClean="0"/>
              <a:t>What</a:t>
            </a:r>
            <a:r>
              <a:rPr lang="nl-NL" dirty="0" smtClean="0"/>
              <a:t> is </a:t>
            </a:r>
            <a:r>
              <a:rPr lang="nl-NL" dirty="0" err="1" smtClean="0"/>
              <a:t>maximally</a:t>
            </a:r>
            <a:r>
              <a:rPr lang="nl-NL" dirty="0" smtClean="0"/>
              <a:t> in conflict </a:t>
            </a:r>
            <a:r>
              <a:rPr lang="nl-NL" dirty="0" err="1" smtClean="0"/>
              <a:t>with</a:t>
            </a:r>
            <a:r>
              <a:rPr lang="nl-NL" dirty="0" smtClean="0"/>
              <a:t> </a:t>
            </a:r>
            <a:r>
              <a:rPr lang="nl-NL" dirty="0" err="1" smtClean="0"/>
              <a:t>this</a:t>
            </a:r>
            <a:r>
              <a:rPr lang="nl-NL" dirty="0" smtClean="0"/>
              <a:t>?</a:t>
            </a: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C4E0-9323-44A1-A666-83F100D1394F}" type="slidenum">
              <a:rPr lang="nl-NL" smtClean="0"/>
              <a:pPr/>
              <a:t>3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examples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Ik ben een beetje/wat/ietsje/enigszins moe</a:t>
            </a:r>
          </a:p>
          <a:p>
            <a:pPr>
              <a:buNone/>
            </a:pPr>
            <a:r>
              <a:rPr lang="nl-NL" dirty="0" smtClean="0"/>
              <a:t>	I </a:t>
            </a:r>
            <a:r>
              <a:rPr lang="nl-NL" dirty="0" err="1" smtClean="0"/>
              <a:t>am</a:t>
            </a:r>
            <a:r>
              <a:rPr lang="nl-NL" dirty="0" smtClean="0"/>
              <a:t> a bit/</a:t>
            </a:r>
            <a:r>
              <a:rPr lang="nl-NL" dirty="0" err="1" smtClean="0"/>
              <a:t>somewhat</a:t>
            </a:r>
            <a:r>
              <a:rPr lang="nl-NL" dirty="0" smtClean="0"/>
              <a:t>/a </a:t>
            </a:r>
            <a:r>
              <a:rPr lang="nl-NL" dirty="0" err="1" smtClean="0"/>
              <a:t>tad</a:t>
            </a:r>
            <a:r>
              <a:rPr lang="nl-NL" dirty="0" smtClean="0"/>
              <a:t>/a wee bit </a:t>
            </a:r>
            <a:r>
              <a:rPr lang="nl-NL" dirty="0" err="1" smtClean="0"/>
              <a:t>tired</a:t>
            </a:r>
            <a:endParaRPr lang="nl-NL" dirty="0" smtClean="0"/>
          </a:p>
          <a:p>
            <a:r>
              <a:rPr lang="nl-NL" dirty="0" smtClean="0"/>
              <a:t>Ik ben nogal/vrij/tamelijk moe</a:t>
            </a:r>
          </a:p>
          <a:p>
            <a:pPr>
              <a:buNone/>
            </a:pPr>
            <a:r>
              <a:rPr lang="nl-NL" dirty="0" smtClean="0"/>
              <a:t>	I </a:t>
            </a:r>
            <a:r>
              <a:rPr lang="nl-NL" dirty="0" err="1" smtClean="0"/>
              <a:t>am</a:t>
            </a:r>
            <a:r>
              <a:rPr lang="nl-NL" dirty="0" smtClean="0"/>
              <a:t> </a:t>
            </a:r>
            <a:r>
              <a:rPr lang="nl-NL" dirty="0" err="1" smtClean="0"/>
              <a:t>rather</a:t>
            </a:r>
            <a:r>
              <a:rPr lang="nl-NL" dirty="0" smtClean="0"/>
              <a:t>/</a:t>
            </a:r>
            <a:r>
              <a:rPr lang="nl-NL" dirty="0" err="1" smtClean="0"/>
              <a:t>pretty</a:t>
            </a:r>
            <a:r>
              <a:rPr lang="nl-NL" dirty="0" smtClean="0"/>
              <a:t>/</a:t>
            </a:r>
            <a:r>
              <a:rPr lang="nl-NL" dirty="0" err="1" smtClean="0"/>
              <a:t>reasonably</a:t>
            </a:r>
            <a:r>
              <a:rPr lang="nl-NL" dirty="0" smtClean="0"/>
              <a:t> </a:t>
            </a:r>
            <a:r>
              <a:rPr lang="nl-NL" dirty="0" err="1" smtClean="0"/>
              <a:t>tired</a:t>
            </a:r>
            <a:endParaRPr lang="nl-NL" dirty="0" smtClean="0"/>
          </a:p>
          <a:p>
            <a:r>
              <a:rPr lang="nl-NL" dirty="0" smtClean="0"/>
              <a:t>Ik ben heel/erg/zeer/ontzettend moe</a:t>
            </a:r>
          </a:p>
          <a:p>
            <a:pPr>
              <a:buNone/>
            </a:pPr>
            <a:r>
              <a:rPr lang="nl-NL" dirty="0" smtClean="0"/>
              <a:t>	I </a:t>
            </a:r>
            <a:r>
              <a:rPr lang="nl-NL" dirty="0" err="1" smtClean="0"/>
              <a:t>am</a:t>
            </a:r>
            <a:r>
              <a:rPr lang="nl-NL" dirty="0" smtClean="0"/>
              <a:t> </a:t>
            </a:r>
            <a:r>
              <a:rPr lang="nl-NL" dirty="0" err="1" smtClean="0"/>
              <a:t>very</a:t>
            </a:r>
            <a:r>
              <a:rPr lang="nl-NL" dirty="0" smtClean="0"/>
              <a:t>/</a:t>
            </a:r>
            <a:r>
              <a:rPr lang="nl-NL" dirty="0" err="1" smtClean="0"/>
              <a:t>extremely</a:t>
            </a:r>
            <a:r>
              <a:rPr lang="nl-NL" dirty="0" smtClean="0"/>
              <a:t>/</a:t>
            </a:r>
            <a:r>
              <a:rPr lang="nl-NL" dirty="0" err="1" smtClean="0"/>
              <a:t>truly</a:t>
            </a:r>
            <a:r>
              <a:rPr lang="nl-NL" dirty="0" smtClean="0"/>
              <a:t> </a:t>
            </a:r>
            <a:r>
              <a:rPr lang="nl-NL" dirty="0" err="1" smtClean="0"/>
              <a:t>tired</a:t>
            </a:r>
            <a:endParaRPr lang="nl-NL" dirty="0" smtClean="0"/>
          </a:p>
          <a:p>
            <a:r>
              <a:rPr lang="nl-NL" dirty="0" smtClean="0"/>
              <a:t>Ik ben volkomen/totaal/helemaal nuchter</a:t>
            </a:r>
          </a:p>
          <a:p>
            <a:pPr>
              <a:buNone/>
            </a:pPr>
            <a:r>
              <a:rPr lang="nl-NL" dirty="0" smtClean="0"/>
              <a:t>	I </a:t>
            </a:r>
            <a:r>
              <a:rPr lang="nl-NL" dirty="0" err="1" smtClean="0"/>
              <a:t>am</a:t>
            </a:r>
            <a:r>
              <a:rPr lang="nl-NL" dirty="0" smtClean="0"/>
              <a:t> </a:t>
            </a:r>
            <a:r>
              <a:rPr lang="nl-NL" dirty="0" err="1" smtClean="0"/>
              <a:t>totally</a:t>
            </a:r>
            <a:r>
              <a:rPr lang="nl-NL" dirty="0" smtClean="0"/>
              <a:t>/</a:t>
            </a:r>
            <a:r>
              <a:rPr lang="nl-NL" dirty="0" err="1" smtClean="0"/>
              <a:t>completely</a:t>
            </a:r>
            <a:r>
              <a:rPr lang="nl-NL" dirty="0" smtClean="0"/>
              <a:t>/</a:t>
            </a:r>
            <a:r>
              <a:rPr lang="nl-NL" dirty="0" err="1" smtClean="0"/>
              <a:t>entirely</a:t>
            </a:r>
            <a:r>
              <a:rPr lang="nl-NL" dirty="0" smtClean="0"/>
              <a:t> sober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C4E0-9323-44A1-A666-83F100D1394F}" type="slidenum">
              <a:rPr lang="nl-NL" smtClean="0"/>
              <a:pPr/>
              <a:t>4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Why</a:t>
            </a:r>
            <a:r>
              <a:rPr lang="nl-NL" dirty="0" smtClean="0"/>
              <a:t> </a:t>
            </a:r>
            <a:r>
              <a:rPr lang="nl-NL" dirty="0" err="1" smtClean="0"/>
              <a:t>so</a:t>
            </a:r>
            <a:r>
              <a:rPr lang="nl-NL" dirty="0" smtClean="0"/>
              <a:t> </a:t>
            </a:r>
            <a:r>
              <a:rPr lang="nl-NL" dirty="0" err="1" smtClean="0"/>
              <a:t>much</a:t>
            </a:r>
            <a:r>
              <a:rPr lang="nl-NL" dirty="0" smtClean="0"/>
              <a:t> </a:t>
            </a:r>
            <a:r>
              <a:rPr lang="nl-NL" dirty="0" err="1" smtClean="0"/>
              <a:t>variation</a:t>
            </a:r>
            <a:r>
              <a:rPr lang="nl-NL" dirty="0" smtClean="0"/>
              <a:t>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l-NL" dirty="0" err="1" smtClean="0"/>
              <a:t>Degree</a:t>
            </a:r>
            <a:r>
              <a:rPr lang="nl-NL" dirty="0" smtClean="0"/>
              <a:t> </a:t>
            </a:r>
            <a:r>
              <a:rPr lang="nl-NL" dirty="0" err="1" smtClean="0"/>
              <a:t>levels</a:t>
            </a:r>
            <a:r>
              <a:rPr lang="nl-NL" dirty="0" smtClean="0"/>
              <a:t>: low/</a:t>
            </a:r>
            <a:r>
              <a:rPr lang="nl-NL" dirty="0" err="1" smtClean="0"/>
              <a:t>mid</a:t>
            </a:r>
            <a:r>
              <a:rPr lang="nl-NL" dirty="0" smtClean="0"/>
              <a:t>/high/absolute</a:t>
            </a:r>
          </a:p>
          <a:p>
            <a:r>
              <a:rPr lang="nl-NL" dirty="0" err="1" smtClean="0"/>
              <a:t>Stylistic</a:t>
            </a:r>
            <a:r>
              <a:rPr lang="nl-NL" dirty="0" smtClean="0"/>
              <a:t> </a:t>
            </a:r>
            <a:r>
              <a:rPr lang="nl-NL" dirty="0" err="1" smtClean="0"/>
              <a:t>levels</a:t>
            </a:r>
            <a:r>
              <a:rPr lang="nl-NL" dirty="0" smtClean="0"/>
              <a:t>: </a:t>
            </a:r>
            <a:r>
              <a:rPr lang="nl-NL" dirty="0" err="1" smtClean="0"/>
              <a:t>lowbrow</a:t>
            </a:r>
            <a:r>
              <a:rPr lang="nl-NL" dirty="0" smtClean="0"/>
              <a:t>/highbrow/</a:t>
            </a:r>
            <a:r>
              <a:rPr lang="nl-NL" dirty="0" err="1" smtClean="0"/>
              <a:t>neutral</a:t>
            </a:r>
            <a:endParaRPr lang="nl-NL" dirty="0" smtClean="0"/>
          </a:p>
          <a:p>
            <a:r>
              <a:rPr lang="nl-NL" dirty="0" err="1" smtClean="0"/>
              <a:t>Polarity</a:t>
            </a:r>
            <a:r>
              <a:rPr lang="nl-NL" dirty="0" smtClean="0"/>
              <a:t>: </a:t>
            </a:r>
            <a:r>
              <a:rPr lang="nl-NL" dirty="0" err="1" smtClean="0"/>
              <a:t>negative</a:t>
            </a:r>
            <a:r>
              <a:rPr lang="nl-NL" dirty="0" smtClean="0"/>
              <a:t> </a:t>
            </a:r>
            <a:r>
              <a:rPr lang="nl-NL" dirty="0" err="1" smtClean="0"/>
              <a:t>polarity</a:t>
            </a:r>
            <a:r>
              <a:rPr lang="nl-NL" dirty="0" smtClean="0"/>
              <a:t> items, </a:t>
            </a:r>
            <a:r>
              <a:rPr lang="nl-NL" dirty="0" err="1" smtClean="0"/>
              <a:t>positive</a:t>
            </a:r>
            <a:r>
              <a:rPr lang="nl-NL" dirty="0" smtClean="0"/>
              <a:t> </a:t>
            </a:r>
            <a:r>
              <a:rPr lang="nl-NL" dirty="0" err="1" smtClean="0"/>
              <a:t>polarity</a:t>
            </a:r>
            <a:r>
              <a:rPr lang="nl-NL" dirty="0" smtClean="0"/>
              <a:t> items, </a:t>
            </a:r>
            <a:r>
              <a:rPr lang="nl-NL" dirty="0" err="1" smtClean="0"/>
              <a:t>neutral</a:t>
            </a:r>
            <a:r>
              <a:rPr lang="nl-NL" dirty="0" smtClean="0"/>
              <a:t> items</a:t>
            </a:r>
          </a:p>
          <a:p>
            <a:r>
              <a:rPr lang="nl-NL" dirty="0" err="1" smtClean="0"/>
              <a:t>Syntactic</a:t>
            </a:r>
            <a:r>
              <a:rPr lang="nl-NL" dirty="0" smtClean="0"/>
              <a:t> </a:t>
            </a:r>
            <a:r>
              <a:rPr lang="nl-NL" dirty="0" err="1" smtClean="0"/>
              <a:t>combinatorics</a:t>
            </a:r>
            <a:r>
              <a:rPr lang="nl-NL" dirty="0" smtClean="0"/>
              <a:t>: </a:t>
            </a:r>
            <a:r>
              <a:rPr lang="nl-NL" dirty="0" err="1" smtClean="0"/>
              <a:t>You</a:t>
            </a:r>
            <a:r>
              <a:rPr lang="nl-NL" dirty="0" smtClean="0"/>
              <a:t> are </a:t>
            </a:r>
            <a:r>
              <a:rPr lang="nl-NL" dirty="0" err="1" smtClean="0"/>
              <a:t>very</a:t>
            </a:r>
            <a:r>
              <a:rPr lang="nl-NL" dirty="0" smtClean="0"/>
              <a:t> </a:t>
            </a:r>
            <a:r>
              <a:rPr lang="nl-NL" dirty="0" err="1" smtClean="0"/>
              <a:t>lovely</a:t>
            </a:r>
            <a:r>
              <a:rPr lang="nl-NL" dirty="0" smtClean="0"/>
              <a:t>, I </a:t>
            </a:r>
            <a:r>
              <a:rPr lang="nl-NL" dirty="0" err="1" smtClean="0"/>
              <a:t>love</a:t>
            </a:r>
            <a:r>
              <a:rPr lang="nl-NL" dirty="0" smtClean="0"/>
              <a:t> </a:t>
            </a:r>
            <a:r>
              <a:rPr lang="nl-NL" dirty="0" err="1" smtClean="0"/>
              <a:t>you</a:t>
            </a:r>
            <a:r>
              <a:rPr lang="nl-NL" dirty="0" smtClean="0"/>
              <a:t> </a:t>
            </a:r>
            <a:r>
              <a:rPr lang="nl-NL" dirty="0" err="1" smtClean="0"/>
              <a:t>very</a:t>
            </a:r>
            <a:r>
              <a:rPr lang="nl-NL" dirty="0" smtClean="0"/>
              <a:t> </a:t>
            </a:r>
            <a:r>
              <a:rPr lang="nl-NL" dirty="0" err="1" smtClean="0"/>
              <a:t>much</a:t>
            </a:r>
            <a:r>
              <a:rPr lang="nl-NL" dirty="0" smtClean="0"/>
              <a:t>/He is </a:t>
            </a:r>
            <a:r>
              <a:rPr lang="nl-NL" dirty="0" err="1" smtClean="0"/>
              <a:t>very</a:t>
            </a:r>
            <a:r>
              <a:rPr lang="nl-NL" dirty="0" smtClean="0"/>
              <a:t> </a:t>
            </a:r>
            <a:r>
              <a:rPr lang="nl-NL" dirty="0" err="1" smtClean="0"/>
              <a:t>much</a:t>
            </a:r>
            <a:r>
              <a:rPr lang="nl-NL" dirty="0" smtClean="0"/>
              <a:t> a </a:t>
            </a:r>
            <a:r>
              <a:rPr lang="nl-NL" dirty="0" err="1" smtClean="0"/>
              <a:t>loner</a:t>
            </a:r>
            <a:r>
              <a:rPr lang="nl-NL" dirty="0" smtClean="0"/>
              <a:t> /I </a:t>
            </a:r>
            <a:r>
              <a:rPr lang="nl-NL" dirty="0" err="1" smtClean="0"/>
              <a:t>don’t</a:t>
            </a:r>
            <a:r>
              <a:rPr lang="nl-NL" dirty="0" smtClean="0"/>
              <a:t> </a:t>
            </a:r>
            <a:r>
              <a:rPr lang="nl-NL" dirty="0" err="1" smtClean="0"/>
              <a:t>like</a:t>
            </a:r>
            <a:r>
              <a:rPr lang="nl-NL" dirty="0" smtClean="0"/>
              <a:t> </a:t>
            </a:r>
            <a:r>
              <a:rPr lang="nl-NL" dirty="0" err="1" smtClean="0"/>
              <a:t>him</a:t>
            </a:r>
            <a:r>
              <a:rPr lang="nl-NL" dirty="0" smtClean="0"/>
              <a:t> </a:t>
            </a:r>
            <a:r>
              <a:rPr lang="nl-NL" dirty="0" err="1" smtClean="0"/>
              <a:t>much</a:t>
            </a:r>
            <a:endParaRPr lang="nl-NL" dirty="0" smtClean="0"/>
          </a:p>
          <a:p>
            <a:r>
              <a:rPr lang="nl-NL" dirty="0" err="1" smtClean="0"/>
              <a:t>Semantic</a:t>
            </a:r>
            <a:r>
              <a:rPr lang="nl-NL" dirty="0" smtClean="0"/>
              <a:t>/</a:t>
            </a:r>
            <a:r>
              <a:rPr lang="nl-NL" dirty="0" err="1" smtClean="0"/>
              <a:t>lexical</a:t>
            </a:r>
            <a:r>
              <a:rPr lang="nl-NL" dirty="0" smtClean="0"/>
              <a:t> </a:t>
            </a:r>
            <a:r>
              <a:rPr lang="nl-NL" dirty="0" err="1" smtClean="0"/>
              <a:t>restrictions</a:t>
            </a:r>
            <a:r>
              <a:rPr lang="nl-NL" dirty="0" smtClean="0"/>
              <a:t>: </a:t>
            </a:r>
            <a:r>
              <a:rPr lang="nl-NL" dirty="0" err="1" smtClean="0"/>
              <a:t>very</a:t>
            </a:r>
            <a:r>
              <a:rPr lang="nl-NL" dirty="0" smtClean="0"/>
              <a:t> </a:t>
            </a:r>
            <a:r>
              <a:rPr lang="nl-NL" dirty="0" err="1" smtClean="0"/>
              <a:t>possible</a:t>
            </a:r>
            <a:r>
              <a:rPr lang="nl-NL" dirty="0" smtClean="0"/>
              <a:t> / *a bit </a:t>
            </a:r>
            <a:r>
              <a:rPr lang="nl-NL" dirty="0" err="1" smtClean="0"/>
              <a:t>possible</a:t>
            </a:r>
            <a:r>
              <a:rPr lang="nl-NL" dirty="0" smtClean="0"/>
              <a:t> / *</a:t>
            </a:r>
            <a:r>
              <a:rPr lang="nl-NL" dirty="0" err="1" smtClean="0"/>
              <a:t>rather</a:t>
            </a:r>
            <a:r>
              <a:rPr lang="nl-NL" dirty="0" smtClean="0"/>
              <a:t> </a:t>
            </a:r>
            <a:r>
              <a:rPr lang="nl-NL" dirty="0" err="1" smtClean="0"/>
              <a:t>possible</a:t>
            </a:r>
            <a:r>
              <a:rPr lang="nl-NL" dirty="0" smtClean="0"/>
              <a:t> / </a:t>
            </a:r>
            <a:r>
              <a:rPr lang="nl-NL" dirty="0" err="1" smtClean="0"/>
              <a:t>quite</a:t>
            </a:r>
            <a:r>
              <a:rPr lang="nl-NL" dirty="0" smtClean="0"/>
              <a:t> </a:t>
            </a:r>
            <a:r>
              <a:rPr lang="nl-NL" dirty="0" err="1" smtClean="0"/>
              <a:t>possible</a:t>
            </a:r>
            <a:r>
              <a:rPr lang="nl-NL" dirty="0" smtClean="0"/>
              <a:t> </a:t>
            </a:r>
          </a:p>
          <a:p>
            <a:r>
              <a:rPr lang="nl-NL" dirty="0" err="1" smtClean="0"/>
              <a:t>Phonological</a:t>
            </a:r>
            <a:r>
              <a:rPr lang="nl-NL" dirty="0" smtClean="0"/>
              <a:t> </a:t>
            </a:r>
            <a:r>
              <a:rPr lang="nl-NL" dirty="0" err="1" smtClean="0"/>
              <a:t>restrictions</a:t>
            </a:r>
            <a:r>
              <a:rPr lang="nl-NL" dirty="0" smtClean="0"/>
              <a:t>: </a:t>
            </a:r>
            <a:r>
              <a:rPr lang="nl-NL" dirty="0" err="1" smtClean="0"/>
              <a:t>highly</a:t>
            </a:r>
            <a:r>
              <a:rPr lang="nl-NL" dirty="0" smtClean="0"/>
              <a:t> intelligent / *</a:t>
            </a:r>
            <a:r>
              <a:rPr lang="nl-NL" dirty="0" err="1" smtClean="0"/>
              <a:t>highly</a:t>
            </a:r>
            <a:r>
              <a:rPr lang="nl-NL" dirty="0" smtClean="0"/>
              <a:t> smart / </a:t>
            </a:r>
            <a:r>
              <a:rPr lang="nl-NL" dirty="0" err="1" smtClean="0"/>
              <a:t>highly</a:t>
            </a:r>
            <a:r>
              <a:rPr lang="nl-NL" dirty="0" smtClean="0"/>
              <a:t> </a:t>
            </a:r>
            <a:r>
              <a:rPr lang="nl-NL" dirty="0" err="1" smtClean="0"/>
              <a:t>unlikely</a:t>
            </a:r>
            <a:r>
              <a:rPr lang="nl-NL" dirty="0" smtClean="0"/>
              <a:t> / *</a:t>
            </a:r>
            <a:r>
              <a:rPr lang="nl-NL" dirty="0" err="1" smtClean="0"/>
              <a:t>highly</a:t>
            </a:r>
            <a:r>
              <a:rPr lang="nl-NL" dirty="0" smtClean="0"/>
              <a:t> fat (# </a:t>
            </a:r>
            <a:r>
              <a:rPr lang="nl-NL" dirty="0" err="1" smtClean="0"/>
              <a:t>syllables</a:t>
            </a:r>
            <a:r>
              <a:rPr lang="nl-NL" dirty="0" smtClean="0"/>
              <a:t> &gt; 1)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C4E0-9323-44A1-A666-83F100D1394F}" type="slidenum">
              <a:rPr lang="nl-NL" smtClean="0"/>
              <a:pPr/>
              <a:t>5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Why</a:t>
            </a:r>
            <a:r>
              <a:rPr lang="nl-NL" dirty="0" smtClean="0"/>
              <a:t> </a:t>
            </a:r>
            <a:r>
              <a:rPr lang="nl-NL" dirty="0" err="1" smtClean="0"/>
              <a:t>now</a:t>
            </a:r>
            <a:r>
              <a:rPr lang="nl-NL" dirty="0" smtClean="0"/>
              <a:t>, and </a:t>
            </a:r>
            <a:r>
              <a:rPr lang="nl-NL" dirty="0" err="1" smtClean="0"/>
              <a:t>not</a:t>
            </a:r>
            <a:r>
              <a:rPr lang="nl-NL" dirty="0" smtClean="0"/>
              <a:t> in 1600?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/>
              <a:t>Emergence</a:t>
            </a:r>
            <a:r>
              <a:rPr lang="nl-NL" dirty="0" smtClean="0"/>
              <a:t> of </a:t>
            </a:r>
            <a:r>
              <a:rPr lang="nl-NL" dirty="0" err="1" smtClean="0"/>
              <a:t>written</a:t>
            </a:r>
            <a:r>
              <a:rPr lang="nl-NL" dirty="0" smtClean="0"/>
              <a:t> </a:t>
            </a:r>
            <a:r>
              <a:rPr lang="nl-NL" dirty="0" err="1" smtClean="0"/>
              <a:t>languages</a:t>
            </a:r>
            <a:r>
              <a:rPr lang="nl-NL" dirty="0" smtClean="0"/>
              <a:t> </a:t>
            </a:r>
          </a:p>
          <a:p>
            <a:r>
              <a:rPr lang="nl-NL" dirty="0" smtClean="0"/>
              <a:t>And </a:t>
            </a:r>
            <a:r>
              <a:rPr lang="nl-NL" dirty="0" err="1" smtClean="0"/>
              <a:t>literacy</a:t>
            </a:r>
            <a:endParaRPr lang="nl-NL" dirty="0" smtClean="0"/>
          </a:p>
          <a:p>
            <a:r>
              <a:rPr lang="nl-NL" dirty="0" err="1" smtClean="0"/>
              <a:t>With</a:t>
            </a:r>
            <a:r>
              <a:rPr lang="nl-NL" dirty="0" smtClean="0"/>
              <a:t> </a:t>
            </a:r>
            <a:r>
              <a:rPr lang="nl-NL" dirty="0" err="1" smtClean="0"/>
              <a:t>various</a:t>
            </a:r>
            <a:r>
              <a:rPr lang="nl-NL" dirty="0" smtClean="0"/>
              <a:t> </a:t>
            </a:r>
            <a:r>
              <a:rPr lang="nl-NL" dirty="0" err="1" smtClean="0"/>
              <a:t>writing</a:t>
            </a:r>
            <a:r>
              <a:rPr lang="nl-NL" dirty="0" smtClean="0"/>
              <a:t> </a:t>
            </a:r>
            <a:r>
              <a:rPr lang="nl-NL" dirty="0" err="1" smtClean="0"/>
              <a:t>styles</a:t>
            </a:r>
            <a:endParaRPr lang="nl-NL" dirty="0" smtClean="0"/>
          </a:p>
          <a:p>
            <a:r>
              <a:rPr lang="nl-NL" dirty="0" smtClean="0"/>
              <a:t>And a </a:t>
            </a:r>
            <a:r>
              <a:rPr lang="nl-NL" dirty="0" err="1" smtClean="0"/>
              <a:t>stylistic</a:t>
            </a:r>
            <a:r>
              <a:rPr lang="nl-NL" dirty="0" smtClean="0"/>
              <a:t> </a:t>
            </a:r>
            <a:r>
              <a:rPr lang="nl-NL" dirty="0" err="1" smtClean="0"/>
              <a:t>requirement</a:t>
            </a:r>
            <a:r>
              <a:rPr lang="nl-NL" dirty="0" smtClean="0"/>
              <a:t> to </a:t>
            </a:r>
            <a:r>
              <a:rPr lang="nl-NL" dirty="0" err="1" smtClean="0"/>
              <a:t>avoid</a:t>
            </a:r>
            <a:r>
              <a:rPr lang="nl-NL" dirty="0" smtClean="0"/>
              <a:t> </a:t>
            </a:r>
            <a:r>
              <a:rPr lang="nl-NL" dirty="0" err="1" smtClean="0"/>
              <a:t>repitition</a:t>
            </a:r>
            <a:r>
              <a:rPr lang="nl-NL" dirty="0" smtClean="0"/>
              <a:t> of </a:t>
            </a:r>
            <a:r>
              <a:rPr lang="nl-NL" dirty="0" err="1" smtClean="0"/>
              <a:t>words</a:t>
            </a:r>
            <a:endParaRPr lang="nl-NL" dirty="0" smtClean="0"/>
          </a:p>
          <a:p>
            <a:pPr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C4E0-9323-44A1-A666-83F100D1394F}" type="slidenum">
              <a:rPr lang="nl-NL" smtClean="0"/>
              <a:pPr/>
              <a:t>6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Dutch high </a:t>
            </a:r>
            <a:r>
              <a:rPr lang="nl-NL" dirty="0" err="1" smtClean="0"/>
              <a:t>degree</a:t>
            </a:r>
            <a:r>
              <a:rPr lang="nl-NL" dirty="0" smtClean="0"/>
              <a:t> </a:t>
            </a:r>
            <a:r>
              <a:rPr lang="nl-NL" dirty="0" err="1" smtClean="0"/>
              <a:t>adverbs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sz="2700" dirty="0" smtClean="0"/>
              <a:t>(</a:t>
            </a:r>
            <a:r>
              <a:rPr lang="nl-NL" sz="2700" dirty="0" err="1" smtClean="0"/>
              <a:t>written</a:t>
            </a:r>
            <a:r>
              <a:rPr lang="nl-NL" sz="2700" dirty="0" smtClean="0"/>
              <a:t> data: </a:t>
            </a:r>
            <a:r>
              <a:rPr lang="nl-NL" sz="2700" dirty="0" err="1" smtClean="0"/>
              <a:t>Hoeksema</a:t>
            </a:r>
            <a:r>
              <a:rPr lang="nl-NL" sz="2700" dirty="0" smtClean="0"/>
              <a:t> 2005; spoken: De Jong 1979)</a:t>
            </a:r>
            <a:endParaRPr lang="nl-NL" sz="2700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C4E0-9323-44A1-A666-83F100D1394F}" type="slidenum">
              <a:rPr lang="nl-NL" smtClean="0"/>
              <a:pPr/>
              <a:t>7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 smtClean="0"/>
              <a:t>Most </a:t>
            </a:r>
            <a:r>
              <a:rPr lang="nl-NL" sz="3600" dirty="0" err="1" smtClean="0"/>
              <a:t>common</a:t>
            </a:r>
            <a:r>
              <a:rPr lang="nl-NL" sz="3600" dirty="0" smtClean="0"/>
              <a:t> </a:t>
            </a:r>
            <a:r>
              <a:rPr lang="nl-NL" sz="3600" dirty="0" err="1" smtClean="0"/>
              <a:t>degree</a:t>
            </a:r>
            <a:r>
              <a:rPr lang="nl-NL" sz="3600" dirty="0" smtClean="0"/>
              <a:t> </a:t>
            </a:r>
            <a:r>
              <a:rPr lang="nl-NL" sz="3600" dirty="0" err="1" smtClean="0"/>
              <a:t>adverbs</a:t>
            </a:r>
            <a:r>
              <a:rPr lang="nl-NL" sz="3600" dirty="0" smtClean="0"/>
              <a:t> in Dutch</a:t>
            </a:r>
            <a:endParaRPr lang="nl-NL" sz="3600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err="1" smtClean="0"/>
              <a:t>Written</a:t>
            </a:r>
            <a:r>
              <a:rPr lang="nl-NL" dirty="0" smtClean="0"/>
              <a:t>	</a:t>
            </a: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sz="half" idx="2"/>
          </p:nvPr>
        </p:nvGraphicFramePr>
        <p:xfrm>
          <a:off x="457200" y="2174875"/>
          <a:ext cx="4040188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jdelijke aanduiding voor tekst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nl-NL" dirty="0" smtClean="0"/>
              <a:t>Spoken</a:t>
            </a:r>
            <a:endParaRPr lang="nl-NL" dirty="0"/>
          </a:p>
        </p:txBody>
      </p:sp>
      <p:graphicFrame>
        <p:nvGraphicFramePr>
          <p:cNvPr id="8" name="Tijdelijke aanduiding voor inhoud 7"/>
          <p:cNvGraphicFramePr>
            <a:graphicFrameLocks noGrp="1"/>
          </p:cNvGraphicFramePr>
          <p:nvPr>
            <p:ph sz="quarter" idx="4"/>
          </p:nvPr>
        </p:nvGraphicFramePr>
        <p:xfrm>
          <a:off x="4645025" y="2174875"/>
          <a:ext cx="4041775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C4E0-9323-44A1-A666-83F100D1394F}" type="slidenum">
              <a:rPr lang="nl-NL" smtClean="0"/>
              <a:pPr/>
              <a:t>8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Childes</a:t>
            </a:r>
            <a:r>
              <a:rPr lang="nl-NL" dirty="0" smtClean="0"/>
              <a:t> data: Abel and Iris</a:t>
            </a:r>
            <a:endParaRPr lang="nl-NL" dirty="0"/>
          </a:p>
        </p:txBody>
      </p:sp>
      <p:graphicFrame>
        <p:nvGraphicFramePr>
          <p:cNvPr id="9" name="Tijdelijke aanduiding voor inhoud 8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C4E0-9323-44A1-A666-83F100D1394F}" type="slidenum">
              <a:rPr lang="nl-NL" smtClean="0"/>
              <a:pPr/>
              <a:t>9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354</TotalTime>
  <Words>436</Words>
  <Application>Microsoft Office PowerPoint</Application>
  <PresentationFormat>Diavoorstelling (4:3)</PresentationFormat>
  <Paragraphs>175</Paragraphs>
  <Slides>21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21</vt:i4>
      </vt:variant>
    </vt:vector>
  </HeadingPairs>
  <TitlesOfParts>
    <vt:vector size="22" baseType="lpstr">
      <vt:lpstr>Office-thema</vt:lpstr>
      <vt:lpstr>Adverbs of Degree: Children, spoken language and written language</vt:lpstr>
      <vt:lpstr>Principle of Contrast</vt:lpstr>
      <vt:lpstr>What is maximally in conflict with this?</vt:lpstr>
      <vt:lpstr>examples</vt:lpstr>
      <vt:lpstr>Why so much variation?</vt:lpstr>
      <vt:lpstr>Why now, and not in 1600?</vt:lpstr>
      <vt:lpstr>Dutch high degree adverbs (written data: Hoeksema 2005; spoken: De Jong 1979)</vt:lpstr>
      <vt:lpstr>Most common degree adverbs in Dutch</vt:lpstr>
      <vt:lpstr>Childes data: Abel and Iris</vt:lpstr>
      <vt:lpstr>(een) beetje</vt:lpstr>
      <vt:lpstr>Beetje (ctnd)</vt:lpstr>
      <vt:lpstr>heel</vt:lpstr>
      <vt:lpstr>Repeats (ignored in data)</vt:lpstr>
      <vt:lpstr>High degree vs absolute</vt:lpstr>
      <vt:lpstr>Veel vs heel</vt:lpstr>
      <vt:lpstr>Abel versus Iris</vt:lpstr>
      <vt:lpstr>Adult degree adverbs in the Abel/Iris files</vt:lpstr>
      <vt:lpstr>Written data vs child language</vt:lpstr>
      <vt:lpstr>Children and caretakers</vt:lpstr>
      <vt:lpstr>Conclusions</vt:lpstr>
      <vt:lpstr>Thanks!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Degree Adverbs in Dutch child language</dc:title>
  <dc:creator>test</dc:creator>
  <cp:lastModifiedBy>test</cp:lastModifiedBy>
  <cp:revision>29</cp:revision>
  <dcterms:created xsi:type="dcterms:W3CDTF">2009-11-22T08:35:15Z</dcterms:created>
  <dcterms:modified xsi:type="dcterms:W3CDTF">2009-11-25T11:12:12Z</dcterms:modified>
</cp:coreProperties>
</file>