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3" r:id="rId16"/>
    <p:sldId id="271" r:id="rId17"/>
    <p:sldId id="272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werkblad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werkblad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werkblad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werkblad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werkblad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werkblad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werkblad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l-NL"/>
  <c:chart>
    <c:plotArea>
      <c:layout/>
      <c:barChart>
        <c:barDir val="col"/>
        <c:grouping val="percentStacked"/>
        <c:ser>
          <c:idx val="0"/>
          <c:order val="0"/>
          <c:tx>
            <c:strRef>
              <c:f>Blad1!$B$1</c:f>
              <c:strCache>
                <c:ptCount val="1"/>
                <c:pt idx="0">
                  <c:v>van</c:v>
                </c:pt>
              </c:strCache>
            </c:strRef>
          </c:tx>
          <c:cat>
            <c:numRef>
              <c:f>Blad1!$A$2:$A$9</c:f>
              <c:numCache>
                <c:formatCode>General</c:formatCode>
                <c:ptCount val="8"/>
                <c:pt idx="0">
                  <c:v>1600</c:v>
                </c:pt>
                <c:pt idx="1">
                  <c:v>1700</c:v>
                </c:pt>
                <c:pt idx="2">
                  <c:v>1750</c:v>
                </c:pt>
                <c:pt idx="3">
                  <c:v>1800</c:v>
                </c:pt>
                <c:pt idx="4">
                  <c:v>1850</c:v>
                </c:pt>
                <c:pt idx="5">
                  <c:v>1900</c:v>
                </c:pt>
                <c:pt idx="6">
                  <c:v>1950</c:v>
                </c:pt>
                <c:pt idx="7">
                  <c:v>2000</c:v>
                </c:pt>
              </c:numCache>
            </c:numRef>
          </c:cat>
          <c:val>
            <c:numRef>
              <c:f>Blad1!$B$2:$B$9</c:f>
              <c:numCache>
                <c:formatCode>General</c:formatCode>
                <c:ptCount val="8"/>
                <c:pt idx="0">
                  <c:v>100</c:v>
                </c:pt>
                <c:pt idx="1">
                  <c:v>60</c:v>
                </c:pt>
                <c:pt idx="2">
                  <c:v>46</c:v>
                </c:pt>
                <c:pt idx="3">
                  <c:v>20</c:v>
                </c:pt>
                <c:pt idx="4">
                  <c:v>8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aan</c:v>
                </c:pt>
              </c:strCache>
            </c:strRef>
          </c:tx>
          <c:cat>
            <c:numRef>
              <c:f>Blad1!$A$2:$A$9</c:f>
              <c:numCache>
                <c:formatCode>General</c:formatCode>
                <c:ptCount val="8"/>
                <c:pt idx="0">
                  <c:v>1600</c:v>
                </c:pt>
                <c:pt idx="1">
                  <c:v>1700</c:v>
                </c:pt>
                <c:pt idx="2">
                  <c:v>1750</c:v>
                </c:pt>
                <c:pt idx="3">
                  <c:v>1800</c:v>
                </c:pt>
                <c:pt idx="4">
                  <c:v>1850</c:v>
                </c:pt>
                <c:pt idx="5">
                  <c:v>1900</c:v>
                </c:pt>
                <c:pt idx="6">
                  <c:v>1950</c:v>
                </c:pt>
                <c:pt idx="7">
                  <c:v>2000</c:v>
                </c:pt>
              </c:numCache>
            </c:numRef>
          </c:cat>
          <c:val>
            <c:numRef>
              <c:f>Blad1!$C$2:$C$9</c:f>
              <c:numCache>
                <c:formatCode>General</c:formatCode>
                <c:ptCount val="8"/>
                <c:pt idx="0">
                  <c:v>0</c:v>
                </c:pt>
                <c:pt idx="1">
                  <c:v>40</c:v>
                </c:pt>
                <c:pt idx="2">
                  <c:v>54</c:v>
                </c:pt>
                <c:pt idx="3">
                  <c:v>80</c:v>
                </c:pt>
                <c:pt idx="4">
                  <c:v>92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</c:numCache>
            </c:numRef>
          </c:val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Kolom1</c:v>
                </c:pt>
              </c:strCache>
            </c:strRef>
          </c:tx>
          <c:cat>
            <c:numRef>
              <c:f>Blad1!$A$2:$A$9</c:f>
              <c:numCache>
                <c:formatCode>General</c:formatCode>
                <c:ptCount val="8"/>
                <c:pt idx="0">
                  <c:v>1600</c:v>
                </c:pt>
                <c:pt idx="1">
                  <c:v>1700</c:v>
                </c:pt>
                <c:pt idx="2">
                  <c:v>1750</c:v>
                </c:pt>
                <c:pt idx="3">
                  <c:v>1800</c:v>
                </c:pt>
                <c:pt idx="4">
                  <c:v>1850</c:v>
                </c:pt>
                <c:pt idx="5">
                  <c:v>1900</c:v>
                </c:pt>
                <c:pt idx="6">
                  <c:v>1950</c:v>
                </c:pt>
                <c:pt idx="7">
                  <c:v>2000</c:v>
                </c:pt>
              </c:numCache>
            </c:numRef>
          </c:cat>
          <c:val>
            <c:numRef>
              <c:f>Blad1!$D$2:$D$9</c:f>
              <c:numCache>
                <c:formatCode>General</c:formatCode>
                <c:ptCount val="8"/>
              </c:numCache>
            </c:numRef>
          </c:val>
        </c:ser>
        <c:overlap val="100"/>
        <c:axId val="70742400"/>
        <c:axId val="70743936"/>
      </c:barChart>
      <c:catAx>
        <c:axId val="70742400"/>
        <c:scaling>
          <c:orientation val="minMax"/>
        </c:scaling>
        <c:axPos val="b"/>
        <c:numFmt formatCode="General" sourceLinked="1"/>
        <c:tickLblPos val="nextTo"/>
        <c:crossAx val="70743936"/>
        <c:crosses val="autoZero"/>
        <c:auto val="1"/>
        <c:lblAlgn val="ctr"/>
        <c:lblOffset val="100"/>
      </c:catAx>
      <c:valAx>
        <c:axId val="70743936"/>
        <c:scaling>
          <c:orientation val="minMax"/>
        </c:scaling>
        <c:axPos val="l"/>
        <c:majorGridlines/>
        <c:numFmt formatCode="0%" sourceLinked="1"/>
        <c:tickLblPos val="nextTo"/>
        <c:crossAx val="70742400"/>
        <c:crosses val="autoZero"/>
        <c:crossBetween val="between"/>
      </c:valAx>
    </c:plotArea>
    <c:legend>
      <c:legendPos val="r"/>
      <c:legendEntry>
        <c:idx val="0"/>
        <c:delete val="1"/>
      </c:legendEntry>
      <c:layout/>
    </c:legend>
    <c:plotVisOnly val="1"/>
  </c:chart>
  <c:txPr>
    <a:bodyPr/>
    <a:lstStyle/>
    <a:p>
      <a:pPr>
        <a:defRPr sz="1800"/>
      </a:pPr>
      <a:endParaRPr lang="nl-N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l-NL"/>
  <c:chart>
    <c:plotArea>
      <c:layout/>
      <c:barChart>
        <c:barDir val="col"/>
        <c:grouping val="percentStacked"/>
        <c:ser>
          <c:idx val="0"/>
          <c:order val="0"/>
          <c:tx>
            <c:strRef>
              <c:f>Blad1!$B$1</c:f>
              <c:strCache>
                <c:ptCount val="1"/>
                <c:pt idx="0">
                  <c:v>van</c:v>
                </c:pt>
              </c:strCache>
            </c:strRef>
          </c:tx>
          <c:cat>
            <c:strRef>
              <c:f>Blad1!$A$2:$A$5</c:f>
              <c:strCache>
                <c:ptCount val="4"/>
                <c:pt idx="0">
                  <c:v>&lt;1900</c:v>
                </c:pt>
                <c:pt idx="1">
                  <c:v>1900</c:v>
                </c:pt>
                <c:pt idx="2">
                  <c:v>1950</c:v>
                </c:pt>
                <c:pt idx="3">
                  <c:v>2000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100</c:v>
                </c:pt>
                <c:pt idx="1">
                  <c:v>82</c:v>
                </c:pt>
                <c:pt idx="2">
                  <c:v>25</c:v>
                </c:pt>
                <c:pt idx="3">
                  <c:v>12</c:v>
                </c:pt>
              </c:numCache>
            </c:numRef>
          </c:val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aan</c:v>
                </c:pt>
              </c:strCache>
            </c:strRef>
          </c:tx>
          <c:cat>
            <c:strRef>
              <c:f>Blad1!$A$2:$A$5</c:f>
              <c:strCache>
                <c:ptCount val="4"/>
                <c:pt idx="0">
                  <c:v>&lt;1900</c:v>
                </c:pt>
                <c:pt idx="1">
                  <c:v>1900</c:v>
                </c:pt>
                <c:pt idx="2">
                  <c:v>1950</c:v>
                </c:pt>
                <c:pt idx="3">
                  <c:v>2000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0</c:v>
                </c:pt>
                <c:pt idx="1">
                  <c:v>18</c:v>
                </c:pt>
                <c:pt idx="2">
                  <c:v>75</c:v>
                </c:pt>
                <c:pt idx="3">
                  <c:v>88</c:v>
                </c:pt>
              </c:numCache>
            </c:numRef>
          </c:val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cat>
            <c:strRef>
              <c:f>Blad1!$A$2:$A$5</c:f>
              <c:strCache>
                <c:ptCount val="4"/>
                <c:pt idx="0">
                  <c:v>&lt;1900</c:v>
                </c:pt>
                <c:pt idx="1">
                  <c:v>1900</c:v>
                </c:pt>
                <c:pt idx="2">
                  <c:v>1950</c:v>
                </c:pt>
                <c:pt idx="3">
                  <c:v>2000</c:v>
                </c:pt>
              </c:strCache>
            </c:strRef>
          </c:cat>
          <c:val>
            <c:numRef>
              <c:f>Blad1!$D$2:$D$5</c:f>
            </c:numRef>
          </c:val>
        </c:ser>
        <c:overlap val="100"/>
        <c:axId val="80493184"/>
        <c:axId val="74604928"/>
      </c:barChart>
      <c:catAx>
        <c:axId val="80493184"/>
        <c:scaling>
          <c:orientation val="minMax"/>
        </c:scaling>
        <c:axPos val="b"/>
        <c:tickLblPos val="nextTo"/>
        <c:crossAx val="74604928"/>
        <c:crosses val="autoZero"/>
        <c:auto val="1"/>
        <c:lblAlgn val="ctr"/>
        <c:lblOffset val="100"/>
      </c:catAx>
      <c:valAx>
        <c:axId val="74604928"/>
        <c:scaling>
          <c:orientation val="minMax"/>
        </c:scaling>
        <c:axPos val="l"/>
        <c:majorGridlines/>
        <c:numFmt formatCode="0%" sourceLinked="1"/>
        <c:tickLblPos val="nextTo"/>
        <c:crossAx val="8049318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nl-N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nl-NL"/>
  <c:chart>
    <c:plotArea>
      <c:layout/>
      <c:barChart>
        <c:barDir val="col"/>
        <c:grouping val="percentStacked"/>
        <c:ser>
          <c:idx val="0"/>
          <c:order val="0"/>
          <c:tx>
            <c:strRef>
              <c:f>Blad1!$A$2</c:f>
              <c:strCache>
                <c:ptCount val="1"/>
                <c:pt idx="0">
                  <c:v>lack</c:v>
                </c:pt>
              </c:strCache>
            </c:strRef>
          </c:tx>
          <c:cat>
            <c:strRef>
              <c:f>Blad1!$B$1:$E$1</c:f>
              <c:strCache>
                <c:ptCount val="3"/>
                <c:pt idx="0">
                  <c:v>1900</c:v>
                </c:pt>
                <c:pt idx="1">
                  <c:v>1950</c:v>
                </c:pt>
                <c:pt idx="2">
                  <c:v>2000</c:v>
                </c:pt>
              </c:strCache>
            </c:strRef>
          </c:cat>
          <c:val>
            <c:numRef>
              <c:f>Blad1!$B$2:$E$2</c:f>
              <c:numCache>
                <c:formatCode>General</c:formatCode>
                <c:ptCount val="3"/>
                <c:pt idx="0">
                  <c:v>40</c:v>
                </c:pt>
                <c:pt idx="1">
                  <c:v>66</c:v>
                </c:pt>
                <c:pt idx="2">
                  <c:v>85</c:v>
                </c:pt>
              </c:numCache>
            </c:numRef>
          </c:val>
        </c:ser>
        <c:ser>
          <c:idx val="1"/>
          <c:order val="1"/>
          <c:tx>
            <c:strRef>
              <c:f>Blad1!$A$3</c:f>
              <c:strCache>
                <c:ptCount val="1"/>
                <c:pt idx="0">
                  <c:v>money</c:v>
                </c:pt>
              </c:strCache>
            </c:strRef>
          </c:tx>
          <c:cat>
            <c:strRef>
              <c:f>Blad1!$B$1:$E$1</c:f>
              <c:strCache>
                <c:ptCount val="3"/>
                <c:pt idx="0">
                  <c:v>1900</c:v>
                </c:pt>
                <c:pt idx="1">
                  <c:v>1950</c:v>
                </c:pt>
                <c:pt idx="2">
                  <c:v>2000</c:v>
                </c:pt>
              </c:strCache>
            </c:strRef>
          </c:cat>
          <c:val>
            <c:numRef>
              <c:f>Blad1!$B$3:$E$3</c:f>
              <c:numCache>
                <c:formatCode>General</c:formatCode>
                <c:ptCount val="3"/>
                <c:pt idx="0">
                  <c:v>10</c:v>
                </c:pt>
                <c:pt idx="1">
                  <c:v>15</c:v>
                </c:pt>
                <c:pt idx="2">
                  <c:v>33</c:v>
                </c:pt>
              </c:numCache>
            </c:numRef>
          </c:val>
        </c:ser>
        <c:ser>
          <c:idx val="2"/>
          <c:order val="2"/>
          <c:tx>
            <c:strRef>
              <c:f>Blad1!$A$4</c:f>
              <c:strCache>
                <c:ptCount val="1"/>
                <c:pt idx="0">
                  <c:v>"too much"</c:v>
                </c:pt>
              </c:strCache>
            </c:strRef>
          </c:tx>
          <c:cat>
            <c:strRef>
              <c:f>Blad1!$B$1:$E$1</c:f>
              <c:strCache>
                <c:ptCount val="3"/>
                <c:pt idx="0">
                  <c:v>1900</c:v>
                </c:pt>
                <c:pt idx="1">
                  <c:v>1950</c:v>
                </c:pt>
                <c:pt idx="2">
                  <c:v>2000</c:v>
                </c:pt>
              </c:strCache>
            </c:strRef>
          </c:cat>
          <c:val>
            <c:numRef>
              <c:f>Blad1!$B$4:$E$4</c:f>
              <c:numCache>
                <c:formatCode>General</c:formatCode>
                <c:ptCount val="3"/>
                <c:pt idx="0">
                  <c:v>6</c:v>
                </c:pt>
                <c:pt idx="1">
                  <c:v>23</c:v>
                </c:pt>
                <c:pt idx="2">
                  <c:v>44</c:v>
                </c:pt>
              </c:numCache>
            </c:numRef>
          </c:val>
        </c:ser>
        <c:ser>
          <c:idx val="3"/>
          <c:order val="3"/>
          <c:tx>
            <c:strRef>
              <c:f>Blad1!$A$5</c:f>
              <c:strCache>
                <c:ptCount val="1"/>
                <c:pt idx="0">
                  <c:v>other</c:v>
                </c:pt>
              </c:strCache>
            </c:strRef>
          </c:tx>
          <c:cat>
            <c:strRef>
              <c:f>Blad1!$B$1:$E$1</c:f>
              <c:strCache>
                <c:ptCount val="3"/>
                <c:pt idx="0">
                  <c:v>1900</c:v>
                </c:pt>
                <c:pt idx="1">
                  <c:v>1950</c:v>
                </c:pt>
                <c:pt idx="2">
                  <c:v>2000</c:v>
                </c:pt>
              </c:strCache>
            </c:strRef>
          </c:cat>
          <c:val>
            <c:numRef>
              <c:f>Blad1!$B$5:$E$5</c:f>
              <c:numCache>
                <c:formatCode>General</c:formatCode>
                <c:ptCount val="3"/>
                <c:pt idx="0">
                  <c:v>7</c:v>
                </c:pt>
                <c:pt idx="1">
                  <c:v>41</c:v>
                </c:pt>
                <c:pt idx="2">
                  <c:v>354</c:v>
                </c:pt>
              </c:numCache>
            </c:numRef>
          </c:val>
        </c:ser>
        <c:overlap val="100"/>
        <c:axId val="80515456"/>
        <c:axId val="80516992"/>
      </c:barChart>
      <c:catAx>
        <c:axId val="80515456"/>
        <c:scaling>
          <c:orientation val="minMax"/>
        </c:scaling>
        <c:axPos val="b"/>
        <c:tickLblPos val="nextTo"/>
        <c:crossAx val="80516992"/>
        <c:crosses val="autoZero"/>
        <c:auto val="1"/>
        <c:lblAlgn val="ctr"/>
        <c:lblOffset val="100"/>
      </c:catAx>
      <c:valAx>
        <c:axId val="80516992"/>
        <c:scaling>
          <c:orientation val="minMax"/>
        </c:scaling>
        <c:axPos val="l"/>
        <c:majorGridlines/>
        <c:numFmt formatCode="0%" sourceLinked="1"/>
        <c:tickLblPos val="nextTo"/>
        <c:crossAx val="8051545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nl-N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l-NL"/>
  <c:chart>
    <c:plotArea>
      <c:layout/>
      <c:barChart>
        <c:barDir val="col"/>
        <c:grouping val="percentStacked"/>
        <c:ser>
          <c:idx val="0"/>
          <c:order val="0"/>
          <c:tx>
            <c:strRef>
              <c:f>Blad1!$B$1</c:f>
              <c:strCache>
                <c:ptCount val="1"/>
                <c:pt idx="0">
                  <c:v>van</c:v>
                </c:pt>
              </c:strCache>
            </c:strRef>
          </c:tx>
          <c:cat>
            <c:strRef>
              <c:f>Blad1!$A$2:$A$5</c:f>
              <c:strCache>
                <c:ptCount val="4"/>
                <c:pt idx="0">
                  <c:v>&lt; 1900</c:v>
                </c:pt>
                <c:pt idx="1">
                  <c:v>1900</c:v>
                </c:pt>
                <c:pt idx="2">
                  <c:v>1950</c:v>
                </c:pt>
                <c:pt idx="3">
                  <c:v>2000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5</c:v>
                </c:pt>
                <c:pt idx="1">
                  <c:v>16</c:v>
                </c:pt>
                <c:pt idx="2">
                  <c:v>55</c:v>
                </c:pt>
                <c:pt idx="3">
                  <c:v>43</c:v>
                </c:pt>
              </c:numCache>
            </c:numRef>
          </c:val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aan</c:v>
                </c:pt>
              </c:strCache>
            </c:strRef>
          </c:tx>
          <c:cat>
            <c:strRef>
              <c:f>Blad1!$A$2:$A$5</c:f>
              <c:strCache>
                <c:ptCount val="4"/>
                <c:pt idx="0">
                  <c:v>&lt; 1900</c:v>
                </c:pt>
                <c:pt idx="1">
                  <c:v>1900</c:v>
                </c:pt>
                <c:pt idx="2">
                  <c:v>1950</c:v>
                </c:pt>
                <c:pt idx="3">
                  <c:v>2000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3</c:v>
                </c:pt>
                <c:pt idx="3">
                  <c:v>36</c:v>
                </c:pt>
              </c:numCache>
            </c:numRef>
          </c:val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cat>
            <c:strRef>
              <c:f>Blad1!$A$2:$A$5</c:f>
              <c:strCache>
                <c:ptCount val="4"/>
                <c:pt idx="0">
                  <c:v>&lt; 1900</c:v>
                </c:pt>
                <c:pt idx="1">
                  <c:v>1900</c:v>
                </c:pt>
                <c:pt idx="2">
                  <c:v>1950</c:v>
                </c:pt>
                <c:pt idx="3">
                  <c:v>2000</c:v>
                </c:pt>
              </c:strCache>
            </c:strRef>
          </c:cat>
          <c:val>
            <c:numRef>
              <c:f>Blad1!$D$2:$D$5</c:f>
            </c:numRef>
          </c:val>
        </c:ser>
        <c:overlap val="100"/>
        <c:axId val="85723392"/>
        <c:axId val="85659648"/>
      </c:barChart>
      <c:catAx>
        <c:axId val="85723392"/>
        <c:scaling>
          <c:orientation val="minMax"/>
        </c:scaling>
        <c:axPos val="b"/>
        <c:tickLblPos val="nextTo"/>
        <c:crossAx val="85659648"/>
        <c:crosses val="autoZero"/>
        <c:auto val="1"/>
        <c:lblAlgn val="ctr"/>
        <c:lblOffset val="100"/>
      </c:catAx>
      <c:valAx>
        <c:axId val="85659648"/>
        <c:scaling>
          <c:orientation val="minMax"/>
        </c:scaling>
        <c:axPos val="l"/>
        <c:majorGridlines/>
        <c:numFmt formatCode="0%" sourceLinked="1"/>
        <c:tickLblPos val="nextTo"/>
        <c:crossAx val="8572339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nl-N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l-NL"/>
  <c:chart>
    <c:plotArea>
      <c:layout/>
      <c:barChart>
        <c:barDir val="col"/>
        <c:grouping val="percentStacked"/>
        <c:ser>
          <c:idx val="0"/>
          <c:order val="0"/>
          <c:tx>
            <c:strRef>
              <c:f>Blad1!$B$1</c:f>
              <c:strCache>
                <c:ptCount val="1"/>
                <c:pt idx="0">
                  <c:v>van</c:v>
                </c:pt>
              </c:strCache>
            </c:strRef>
          </c:tx>
          <c:cat>
            <c:numRef>
              <c:f>Blad1!$A$2:$A$5</c:f>
              <c:numCache>
                <c:formatCode>General</c:formatCode>
                <c:ptCount val="3"/>
                <c:pt idx="0">
                  <c:v>1950</c:v>
                </c:pt>
                <c:pt idx="1">
                  <c:v>2000</c:v>
                </c:pt>
              </c:numCache>
            </c:numRef>
          </c:cat>
          <c:val>
            <c:numRef>
              <c:f>Blad1!$B$2:$B$5</c:f>
              <c:numCache>
                <c:formatCode>General</c:formatCode>
                <c:ptCount val="3"/>
                <c:pt idx="0">
                  <c:v>5</c:v>
                </c:pt>
                <c:pt idx="1">
                  <c:v>4</c:v>
                </c:pt>
              </c:numCache>
            </c:numRef>
          </c:val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aan</c:v>
                </c:pt>
              </c:strCache>
            </c:strRef>
          </c:tx>
          <c:cat>
            <c:numRef>
              <c:f>Blad1!$A$2:$A$5</c:f>
              <c:numCache>
                <c:formatCode>General</c:formatCode>
                <c:ptCount val="3"/>
                <c:pt idx="0">
                  <c:v>1950</c:v>
                </c:pt>
                <c:pt idx="1">
                  <c:v>2000</c:v>
                </c:pt>
              </c:numCache>
            </c:numRef>
          </c:cat>
          <c:val>
            <c:numRef>
              <c:f>Blad1!$C$2:$C$5</c:f>
              <c:numCache>
                <c:formatCode>General</c:formatCode>
                <c:ptCount val="3"/>
                <c:pt idx="0">
                  <c:v>0</c:v>
                </c:pt>
                <c:pt idx="1">
                  <c:v>19</c:v>
                </c:pt>
              </c:numCache>
            </c:numRef>
          </c:val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cat>
            <c:numRef>
              <c:f>Blad1!$A$2:$A$5</c:f>
              <c:numCache>
                <c:formatCode>General</c:formatCode>
                <c:ptCount val="3"/>
                <c:pt idx="0">
                  <c:v>1950</c:v>
                </c:pt>
                <c:pt idx="1">
                  <c:v>2000</c:v>
                </c:pt>
              </c:numCache>
            </c:numRef>
          </c:cat>
          <c:val>
            <c:numRef>
              <c:f>Blad1!$D$2:$D$5</c:f>
            </c:numRef>
          </c:val>
        </c:ser>
        <c:overlap val="100"/>
        <c:axId val="85689472"/>
        <c:axId val="85691008"/>
      </c:barChart>
      <c:catAx>
        <c:axId val="85689472"/>
        <c:scaling>
          <c:orientation val="minMax"/>
        </c:scaling>
        <c:axPos val="b"/>
        <c:numFmt formatCode="General" sourceLinked="1"/>
        <c:tickLblPos val="nextTo"/>
        <c:crossAx val="85691008"/>
        <c:crosses val="autoZero"/>
        <c:auto val="1"/>
        <c:lblAlgn val="ctr"/>
        <c:lblOffset val="100"/>
      </c:catAx>
      <c:valAx>
        <c:axId val="85691008"/>
        <c:scaling>
          <c:orientation val="minMax"/>
        </c:scaling>
        <c:axPos val="l"/>
        <c:majorGridlines/>
        <c:numFmt formatCode="0%" sourceLinked="1"/>
        <c:tickLblPos val="nextTo"/>
        <c:crossAx val="8568947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nl-NL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l-NL"/>
  <c:chart>
    <c:plotArea>
      <c:layout/>
      <c:barChart>
        <c:barDir val="col"/>
        <c:grouping val="percentStacked"/>
        <c:ser>
          <c:idx val="0"/>
          <c:order val="0"/>
          <c:tx>
            <c:strRef>
              <c:f>Blad1!$B$1</c:f>
              <c:strCache>
                <c:ptCount val="1"/>
                <c:pt idx="0">
                  <c:v>van</c:v>
                </c:pt>
              </c:strCache>
            </c:strRef>
          </c:tx>
          <c:cat>
            <c:strRef>
              <c:f>Blad1!$A$2:$A$5</c:f>
              <c:strCache>
                <c:ptCount val="4"/>
                <c:pt idx="0">
                  <c:v>&lt; 1900</c:v>
                </c:pt>
                <c:pt idx="1">
                  <c:v>1900</c:v>
                </c:pt>
                <c:pt idx="2">
                  <c:v>1950</c:v>
                </c:pt>
                <c:pt idx="3">
                  <c:v>2000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</c:v>
                </c:pt>
                <c:pt idx="1">
                  <c:v>4</c:v>
                </c:pt>
                <c:pt idx="2">
                  <c:v>25</c:v>
                </c:pt>
                <c:pt idx="3">
                  <c:v>14</c:v>
                </c:pt>
              </c:numCache>
            </c:numRef>
          </c:val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aan</c:v>
                </c:pt>
              </c:strCache>
            </c:strRef>
          </c:tx>
          <c:cat>
            <c:strRef>
              <c:f>Blad1!$A$2:$A$5</c:f>
              <c:strCache>
                <c:ptCount val="4"/>
                <c:pt idx="0">
                  <c:v>&lt; 1900</c:v>
                </c:pt>
                <c:pt idx="1">
                  <c:v>1900</c:v>
                </c:pt>
                <c:pt idx="2">
                  <c:v>1950</c:v>
                </c:pt>
                <c:pt idx="3">
                  <c:v>2000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15</c:v>
                </c:pt>
              </c:numCache>
            </c:numRef>
          </c:val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cat>
            <c:strRef>
              <c:f>Blad1!$A$2:$A$5</c:f>
              <c:strCache>
                <c:ptCount val="4"/>
                <c:pt idx="0">
                  <c:v>&lt; 1900</c:v>
                </c:pt>
                <c:pt idx="1">
                  <c:v>1900</c:v>
                </c:pt>
                <c:pt idx="2">
                  <c:v>1950</c:v>
                </c:pt>
                <c:pt idx="3">
                  <c:v>2000</c:v>
                </c:pt>
              </c:strCache>
            </c:strRef>
          </c:cat>
          <c:val>
            <c:numRef>
              <c:f>Blad1!$D$2:$D$5</c:f>
            </c:numRef>
          </c:val>
        </c:ser>
        <c:overlap val="100"/>
        <c:axId val="85778432"/>
        <c:axId val="85779968"/>
      </c:barChart>
      <c:catAx>
        <c:axId val="85778432"/>
        <c:scaling>
          <c:orientation val="minMax"/>
        </c:scaling>
        <c:axPos val="b"/>
        <c:numFmt formatCode="General" sourceLinked="1"/>
        <c:tickLblPos val="nextTo"/>
        <c:crossAx val="85779968"/>
        <c:crosses val="autoZero"/>
        <c:auto val="1"/>
        <c:lblAlgn val="ctr"/>
        <c:lblOffset val="100"/>
      </c:catAx>
      <c:valAx>
        <c:axId val="85779968"/>
        <c:scaling>
          <c:orientation val="minMax"/>
        </c:scaling>
        <c:axPos val="l"/>
        <c:majorGridlines/>
        <c:numFmt formatCode="0%" sourceLinked="1"/>
        <c:tickLblPos val="nextTo"/>
        <c:crossAx val="8577843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nl-NL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nl-NL"/>
  <c:chart>
    <c:plotArea>
      <c:layout/>
      <c:barChart>
        <c:barDir val="col"/>
        <c:grouping val="percentStacked"/>
        <c:ser>
          <c:idx val="0"/>
          <c:order val="0"/>
          <c:tx>
            <c:strRef>
              <c:f>Blad1!$B$1</c:f>
              <c:strCache>
                <c:ptCount val="1"/>
                <c:pt idx="0">
                  <c:v>van</c:v>
                </c:pt>
              </c:strCache>
            </c:strRef>
          </c:tx>
          <c:cat>
            <c:numRef>
              <c:f>Blad1!$A$2:$A$4</c:f>
              <c:numCache>
                <c:formatCode>General</c:formatCode>
                <c:ptCount val="3"/>
                <c:pt idx="0">
                  <c:v>1900</c:v>
                </c:pt>
                <c:pt idx="1">
                  <c:v>1950</c:v>
                </c:pt>
                <c:pt idx="2">
                  <c:v>2000</c:v>
                </c:pt>
              </c:numCache>
            </c:numRef>
          </c:cat>
          <c:val>
            <c:numRef>
              <c:f>Blad1!$B$2:$B$4</c:f>
              <c:numCache>
                <c:formatCode>General</c:formatCode>
                <c:ptCount val="3"/>
                <c:pt idx="0">
                  <c:v>2</c:v>
                </c:pt>
                <c:pt idx="1">
                  <c:v>11</c:v>
                </c:pt>
                <c:pt idx="2">
                  <c:v>10</c:v>
                </c:pt>
              </c:numCache>
            </c:numRef>
          </c:val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aan</c:v>
                </c:pt>
              </c:strCache>
            </c:strRef>
          </c:tx>
          <c:cat>
            <c:numRef>
              <c:f>Blad1!$A$2:$A$4</c:f>
              <c:numCache>
                <c:formatCode>General</c:formatCode>
                <c:ptCount val="3"/>
                <c:pt idx="0">
                  <c:v>1900</c:v>
                </c:pt>
                <c:pt idx="1">
                  <c:v>1950</c:v>
                </c:pt>
                <c:pt idx="2">
                  <c:v>2000</c:v>
                </c:pt>
              </c:numCache>
            </c:numRef>
          </c:cat>
          <c:val>
            <c:numRef>
              <c:f>Blad1!$C$2:$C$4</c:f>
              <c:numCache>
                <c:formatCode>General</c:formatCode>
                <c:ptCount val="3"/>
                <c:pt idx="0">
                  <c:v>0</c:v>
                </c:pt>
                <c:pt idx="1">
                  <c:v>2</c:v>
                </c:pt>
                <c:pt idx="2">
                  <c:v>21</c:v>
                </c:pt>
              </c:numCache>
            </c:numRef>
          </c:val>
        </c:ser>
        <c:overlap val="100"/>
        <c:axId val="87521152"/>
        <c:axId val="87522688"/>
      </c:barChart>
      <c:catAx>
        <c:axId val="87521152"/>
        <c:scaling>
          <c:orientation val="minMax"/>
        </c:scaling>
        <c:axPos val="b"/>
        <c:numFmt formatCode="General" sourceLinked="1"/>
        <c:tickLblPos val="nextTo"/>
        <c:crossAx val="87522688"/>
        <c:crosses val="autoZero"/>
        <c:auto val="1"/>
        <c:lblAlgn val="ctr"/>
        <c:lblOffset val="100"/>
      </c:catAx>
      <c:valAx>
        <c:axId val="87522688"/>
        <c:scaling>
          <c:orientation val="minMax"/>
        </c:scaling>
        <c:axPos val="l"/>
        <c:majorGridlines/>
        <c:numFmt formatCode="0%" sourceLinked="1"/>
        <c:tickLblPos val="nextTo"/>
        <c:crossAx val="8752115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nl-NL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09B17D-84BA-4743-82E4-4067A2B22BA5}" type="datetimeFigureOut">
              <a:rPr lang="nl-NL" smtClean="0"/>
              <a:pPr/>
              <a:t>2-6-2010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5DA6C-6E52-4B5E-9839-999A064081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Afgeronde rechthoe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330EF-22B8-4521-A25B-9D366E87566A}" type="datetime1">
              <a:rPr lang="nl-NL" smtClean="0"/>
              <a:pPr/>
              <a:t>2-6-2010</a:t>
            </a:fld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CCBBF39-0E6D-458D-B103-2E0EF0AE26A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34A0C-2E8A-4460-9CC3-833D5ACF810F}" type="datetime1">
              <a:rPr lang="nl-NL" smtClean="0"/>
              <a:pPr/>
              <a:t>2-6-2010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BBF39-0E6D-458D-B103-2E0EF0AE26A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650EB-DA72-4237-944A-EEB9F5513328}" type="datetime1">
              <a:rPr lang="nl-NL" smtClean="0"/>
              <a:pPr/>
              <a:t>2-6-2010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BBF39-0E6D-458D-B103-2E0EF0AE26A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A38F4-ECF1-455B-9811-10A98EF6D81D}" type="datetime1">
              <a:rPr lang="nl-NL" smtClean="0"/>
              <a:pPr/>
              <a:t>2-6-2010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BBF39-0E6D-458D-B103-2E0EF0AE26A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Afgeronde rechthoe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E665A-ED04-40CA-9654-BE8518B1B39D}" type="datetime1">
              <a:rPr lang="nl-NL" smtClean="0"/>
              <a:pPr/>
              <a:t>2-6-2010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7" name="Rechthoe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CCBBF39-0E6D-458D-B103-2E0EF0AE26A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AE03-3238-46E4-8775-53608E86ECD2}" type="datetime1">
              <a:rPr lang="nl-NL" smtClean="0"/>
              <a:pPr/>
              <a:t>2-6-2010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BBF39-0E6D-458D-B103-2E0EF0AE26A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03D20-CD36-436E-B2B7-4C9F8A2F8F50}" type="datetime1">
              <a:rPr lang="nl-NL" smtClean="0"/>
              <a:pPr/>
              <a:t>2-6-2010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BBF39-0E6D-458D-B103-2E0EF0AE26A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3" name="Tijdelijke aanduiding voor inhoud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62824-8578-4CA1-A48D-3A943A3EDD4B}" type="datetime1">
              <a:rPr lang="nl-NL" smtClean="0"/>
              <a:pPr/>
              <a:t>2-6-2010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BBF39-0E6D-458D-B103-2E0EF0AE26A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7F1B3-82CE-4EFE-B54C-46619C9B2D36}" type="datetime1">
              <a:rPr lang="nl-NL" smtClean="0"/>
              <a:pPr/>
              <a:t>2-6-2010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BBF39-0E6D-458D-B103-2E0EF0AE26A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Afgeronde rechthoe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C7C20-5BE2-4443-8A17-CEB6B54698DA}" type="datetime1">
              <a:rPr lang="nl-NL" smtClean="0"/>
              <a:pPr/>
              <a:t>2-6-2010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BBF39-0E6D-458D-B103-2E0EF0AE26A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573B-FC97-4E46-84AD-44468B551481}" type="datetime1">
              <a:rPr lang="nl-NL" smtClean="0"/>
              <a:pPr/>
              <a:t>2-6-2010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CCBBF39-0E6D-458D-B103-2E0EF0AE26A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1" name="Rechthoe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hoe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Afgeronde rechthoe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6970180-1DFD-4026-BFA2-AFA6EBA821DC}" type="datetime1">
              <a:rPr lang="nl-NL" smtClean="0"/>
              <a:pPr/>
              <a:t>2-6-2010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CCBBF39-0E6D-458D-B103-2E0EF0AE26A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85800" y="3500438"/>
            <a:ext cx="8077200" cy="1143008"/>
          </a:xfrm>
        </p:spPr>
        <p:txBody>
          <a:bodyPr>
            <a:normAutofit/>
          </a:bodyPr>
          <a:lstStyle/>
          <a:p>
            <a:r>
              <a:rPr lang="nl-NL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Jack Hoeksema</a:t>
            </a:r>
          </a:p>
          <a:p>
            <a:r>
              <a:rPr lang="nl-NL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University</a:t>
            </a:r>
            <a:r>
              <a:rPr lang="nl-NL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of Groningen</a:t>
            </a:r>
            <a:endParaRPr lang="nl-NL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14282" y="1714488"/>
            <a:ext cx="8643998" cy="1214446"/>
          </a:xfrm>
        </p:spPr>
        <p:txBody>
          <a:bodyPr>
            <a:normAutofit/>
          </a:bodyPr>
          <a:lstStyle/>
          <a:p>
            <a:r>
              <a:rPr lang="nl-NL" sz="3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An</a:t>
            </a:r>
            <a:r>
              <a:rPr lang="nl-NL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nl-NL" sz="3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ongoing</a:t>
            </a:r>
            <a:r>
              <a:rPr lang="nl-NL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nl-NL" sz="3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change</a:t>
            </a:r>
            <a:r>
              <a:rPr lang="nl-NL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in Dutch </a:t>
            </a:r>
            <a:r>
              <a:rPr lang="nl-NL" sz="3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measure</a:t>
            </a:r>
            <a:r>
              <a:rPr lang="nl-NL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nl-NL" sz="3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noun</a:t>
            </a:r>
            <a:r>
              <a:rPr lang="nl-NL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nl-NL" sz="3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constructions</a:t>
            </a:r>
            <a:r>
              <a:rPr lang="nl-NL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van </a:t>
            </a:r>
            <a:r>
              <a:rPr lang="nl-NL" sz="34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itchFamily="2" charset="2"/>
              </a:rPr>
              <a:t> aan</a:t>
            </a:r>
            <a:endParaRPr lang="nl-NL" sz="3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Noun</a:t>
            </a:r>
            <a:r>
              <a:rPr lang="nl-NL" dirty="0" smtClean="0"/>
              <a:t> types </a:t>
            </a:r>
            <a:r>
              <a:rPr lang="nl-NL" dirty="0" err="1" smtClean="0"/>
              <a:t>for</a:t>
            </a:r>
            <a:r>
              <a:rPr lang="nl-NL" dirty="0" smtClean="0"/>
              <a:t> AAN 1900-2010</a:t>
            </a:r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Making</a:t>
            </a:r>
            <a:r>
              <a:rPr lang="nl-NL" dirty="0" smtClean="0"/>
              <a:t> </a:t>
            </a:r>
            <a:r>
              <a:rPr lang="nl-NL" dirty="0" err="1" smtClean="0"/>
              <a:t>waves</a:t>
            </a:r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Een golf van aanslagen   ‘a wave of </a:t>
            </a:r>
            <a:r>
              <a:rPr lang="nl-NL" dirty="0" err="1" smtClean="0"/>
              <a:t>attacks</a:t>
            </a:r>
            <a:r>
              <a:rPr lang="nl-NL" dirty="0" smtClean="0"/>
              <a:t>’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Golf</a:t>
            </a:r>
          </a:p>
          <a:p>
            <a:pPr>
              <a:buNone/>
            </a:pPr>
            <a:r>
              <a:rPr lang="nl-NL" dirty="0" smtClean="0"/>
              <a:t>Stortvloed</a:t>
            </a:r>
          </a:p>
          <a:p>
            <a:pPr>
              <a:buNone/>
            </a:pPr>
            <a:r>
              <a:rPr lang="nl-NL" dirty="0" err="1" smtClean="0"/>
              <a:t>Tsunami</a:t>
            </a:r>
            <a:endParaRPr lang="nl-NL" dirty="0" smtClean="0"/>
          </a:p>
          <a:p>
            <a:pPr>
              <a:buNone/>
            </a:pPr>
            <a:r>
              <a:rPr lang="nl-NL" dirty="0" smtClean="0"/>
              <a:t>Vloed</a:t>
            </a:r>
          </a:p>
          <a:p>
            <a:pPr>
              <a:buNone/>
            </a:pPr>
            <a:r>
              <a:rPr lang="nl-NL" dirty="0" smtClean="0"/>
              <a:t>Vloedgolf</a:t>
            </a:r>
          </a:p>
          <a:p>
            <a:pPr>
              <a:buNone/>
            </a:pPr>
            <a:r>
              <a:rPr lang="nl-NL" dirty="0" smtClean="0"/>
              <a:t>Zondvloed</a:t>
            </a:r>
          </a:p>
          <a:p>
            <a:pPr>
              <a:buNone/>
            </a:pPr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err="1" smtClean="0"/>
              <a:t>Waves</a:t>
            </a:r>
            <a:r>
              <a:rPr lang="nl-NL" dirty="0" smtClean="0"/>
              <a:t>: golf, stortvloed, vloedgolf etc.</a:t>
            </a:r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Waslijst ‘</a:t>
            </a:r>
            <a:r>
              <a:rPr lang="nl-NL" dirty="0" err="1" smtClean="0"/>
              <a:t>laundry</a:t>
            </a:r>
            <a:r>
              <a:rPr lang="nl-NL" dirty="0" smtClean="0"/>
              <a:t> list’ </a:t>
            </a:r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Stroom ‘</a:t>
            </a:r>
            <a:r>
              <a:rPr lang="nl-NL" dirty="0" err="1" smtClean="0"/>
              <a:t>stream</a:t>
            </a:r>
            <a:r>
              <a:rPr lang="nl-NL" dirty="0" smtClean="0"/>
              <a:t>’</a:t>
            </a:r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Scala  ‘</a:t>
            </a:r>
            <a:r>
              <a:rPr lang="nl-NL" dirty="0" err="1" smtClean="0"/>
              <a:t>variety</a:t>
            </a:r>
            <a:r>
              <a:rPr lang="nl-NL" dirty="0" smtClean="0"/>
              <a:t>’</a:t>
            </a:r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No </a:t>
            </a:r>
            <a:r>
              <a:rPr lang="nl-NL" dirty="0" err="1" smtClean="0"/>
              <a:t>change</a:t>
            </a:r>
            <a:r>
              <a:rPr lang="nl-NL" dirty="0" smtClean="0"/>
              <a:t> as </a:t>
            </a:r>
            <a:r>
              <a:rPr lang="nl-NL" dirty="0" err="1" smtClean="0"/>
              <a:t>yet</a:t>
            </a:r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Emmer  ‘</a:t>
            </a:r>
            <a:r>
              <a:rPr lang="nl-NL" dirty="0" err="1" smtClean="0"/>
              <a:t>bucket</a:t>
            </a:r>
            <a:r>
              <a:rPr lang="nl-NL" dirty="0" smtClean="0"/>
              <a:t>’		een emmer water</a:t>
            </a:r>
          </a:p>
          <a:p>
            <a:r>
              <a:rPr lang="nl-NL" dirty="0" smtClean="0"/>
              <a:t>Stapel  ‘</a:t>
            </a:r>
            <a:r>
              <a:rPr lang="nl-NL" dirty="0" err="1" smtClean="0"/>
              <a:t>pile</a:t>
            </a:r>
            <a:r>
              <a:rPr lang="nl-NL" dirty="0" smtClean="0"/>
              <a:t>’</a:t>
            </a:r>
          </a:p>
          <a:p>
            <a:r>
              <a:rPr lang="nl-NL" dirty="0" smtClean="0"/>
              <a:t>Groep  ‘</a:t>
            </a:r>
            <a:r>
              <a:rPr lang="nl-NL" dirty="0" err="1" smtClean="0"/>
              <a:t>group</a:t>
            </a:r>
            <a:r>
              <a:rPr lang="nl-NL" dirty="0" smtClean="0"/>
              <a:t>’</a:t>
            </a:r>
          </a:p>
          <a:p>
            <a:r>
              <a:rPr lang="nl-NL" dirty="0" smtClean="0"/>
              <a:t>Stel  ‘</a:t>
            </a:r>
            <a:r>
              <a:rPr lang="nl-NL" dirty="0" err="1" smtClean="0"/>
              <a:t>couple</a:t>
            </a:r>
            <a:r>
              <a:rPr lang="nl-NL" dirty="0" smtClean="0"/>
              <a:t>’	</a:t>
            </a:r>
          </a:p>
          <a:p>
            <a:endParaRPr lang="nl-NL" dirty="0" smtClean="0"/>
          </a:p>
          <a:p>
            <a:pPr>
              <a:buNone/>
            </a:pPr>
            <a:r>
              <a:rPr lang="nl-NL" dirty="0" smtClean="0"/>
              <a:t>These are </a:t>
            </a:r>
            <a:r>
              <a:rPr lang="nl-NL" dirty="0" err="1" smtClean="0"/>
              <a:t>measure</a:t>
            </a:r>
            <a:r>
              <a:rPr lang="nl-NL" dirty="0" smtClean="0"/>
              <a:t> </a:t>
            </a:r>
            <a:r>
              <a:rPr lang="nl-NL" dirty="0" err="1" smtClean="0"/>
              <a:t>nouns</a:t>
            </a:r>
            <a:r>
              <a:rPr lang="nl-NL" dirty="0" smtClean="0"/>
              <a:t> </a:t>
            </a:r>
            <a:r>
              <a:rPr lang="nl-NL" dirty="0" err="1" smtClean="0"/>
              <a:t>that</a:t>
            </a:r>
            <a:r>
              <a:rPr lang="nl-NL" dirty="0" smtClean="0"/>
              <a:t> </a:t>
            </a:r>
            <a:r>
              <a:rPr lang="nl-NL" dirty="0" err="1" smtClean="0"/>
              <a:t>only</a:t>
            </a:r>
            <a:r>
              <a:rPr lang="nl-NL" dirty="0" smtClean="0"/>
              <a:t> </a:t>
            </a:r>
            <a:r>
              <a:rPr lang="nl-NL" dirty="0" err="1" smtClean="0"/>
              <a:t>appear</a:t>
            </a:r>
            <a:r>
              <a:rPr lang="nl-NL" dirty="0" smtClean="0"/>
              <a:t> in the </a:t>
            </a:r>
          </a:p>
          <a:p>
            <a:pPr>
              <a:buNone/>
            </a:pPr>
            <a:r>
              <a:rPr lang="nl-NL" dirty="0" smtClean="0">
                <a:solidFill>
                  <a:srgbClr val="FF0000"/>
                </a:solidFill>
              </a:rPr>
              <a:t>N </a:t>
            </a:r>
            <a:r>
              <a:rPr lang="nl-NL" dirty="0" err="1" smtClean="0">
                <a:solidFill>
                  <a:srgbClr val="FF0000"/>
                </a:solidFill>
              </a:rPr>
              <a:t>N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nl-NL" dirty="0" err="1" smtClean="0"/>
              <a:t>construction</a:t>
            </a:r>
            <a:r>
              <a:rPr lang="nl-NL" dirty="0" smtClean="0"/>
              <a:t>,  </a:t>
            </a:r>
            <a:r>
              <a:rPr lang="nl-NL" dirty="0" err="1" smtClean="0"/>
              <a:t>never</a:t>
            </a:r>
            <a:r>
              <a:rPr lang="nl-NL" dirty="0" smtClean="0"/>
              <a:t> in the </a:t>
            </a:r>
            <a:r>
              <a:rPr lang="nl-NL" dirty="0" smtClean="0">
                <a:solidFill>
                  <a:srgbClr val="FF0000"/>
                </a:solidFill>
              </a:rPr>
              <a:t>N van N </a:t>
            </a:r>
            <a:r>
              <a:rPr lang="nl-NL" dirty="0" err="1" smtClean="0"/>
              <a:t>construction</a:t>
            </a:r>
            <a:r>
              <a:rPr lang="nl-NL" dirty="0" smtClean="0"/>
              <a:t>.</a:t>
            </a:r>
          </a:p>
          <a:p>
            <a:pPr>
              <a:buNone/>
            </a:pPr>
            <a:r>
              <a:rPr lang="nl-NL" dirty="0" smtClean="0">
                <a:solidFill>
                  <a:srgbClr val="FF0000"/>
                </a:solidFill>
              </a:rPr>
              <a:t>Aan</a:t>
            </a:r>
            <a:r>
              <a:rPr lang="nl-NL" dirty="0" smtClean="0"/>
              <a:t> is </a:t>
            </a:r>
            <a:r>
              <a:rPr lang="nl-NL" dirty="0" err="1" smtClean="0"/>
              <a:t>therefore</a:t>
            </a:r>
            <a:r>
              <a:rPr lang="nl-NL" dirty="0" smtClean="0"/>
              <a:t> </a:t>
            </a:r>
            <a:r>
              <a:rPr lang="nl-NL" dirty="0" err="1" smtClean="0"/>
              <a:t>replacing</a:t>
            </a:r>
            <a:r>
              <a:rPr lang="nl-NL" dirty="0" smtClean="0"/>
              <a:t> the </a:t>
            </a:r>
            <a:r>
              <a:rPr lang="nl-NL" dirty="0" err="1" smtClean="0"/>
              <a:t>construction</a:t>
            </a:r>
            <a:r>
              <a:rPr lang="nl-NL" dirty="0" smtClean="0"/>
              <a:t> </a:t>
            </a:r>
            <a:r>
              <a:rPr lang="nl-NL" dirty="0" err="1" smtClean="0"/>
              <a:t>with</a:t>
            </a:r>
            <a:r>
              <a:rPr lang="nl-NL" dirty="0" smtClean="0"/>
              <a:t> </a:t>
            </a:r>
            <a:r>
              <a:rPr lang="nl-NL" dirty="0" smtClean="0">
                <a:solidFill>
                  <a:srgbClr val="FF0000"/>
                </a:solidFill>
              </a:rPr>
              <a:t>van</a:t>
            </a:r>
            <a:r>
              <a:rPr lang="nl-NL" dirty="0" smtClean="0"/>
              <a:t>, </a:t>
            </a:r>
            <a:r>
              <a:rPr lang="nl-NL" dirty="0" err="1" smtClean="0"/>
              <a:t>not</a:t>
            </a:r>
            <a:r>
              <a:rPr lang="nl-NL" dirty="0" smtClean="0"/>
              <a:t> the </a:t>
            </a:r>
            <a:r>
              <a:rPr lang="nl-NL" dirty="0" err="1" smtClean="0"/>
              <a:t>other</a:t>
            </a:r>
            <a:r>
              <a:rPr lang="nl-NL" dirty="0" smtClean="0"/>
              <a:t> </a:t>
            </a:r>
            <a:r>
              <a:rPr lang="nl-NL" dirty="0" err="1" smtClean="0"/>
              <a:t>ones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Other</a:t>
            </a:r>
            <a:r>
              <a:rPr lang="nl-NL" dirty="0" smtClean="0"/>
              <a:t> cases without </a:t>
            </a:r>
            <a:r>
              <a:rPr lang="nl-NL" dirty="0" err="1" smtClean="0"/>
              <a:t>change</a:t>
            </a:r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Tal van (special case)</a:t>
            </a:r>
          </a:p>
          <a:p>
            <a:endParaRPr lang="nl-NL" dirty="0" smtClean="0"/>
          </a:p>
          <a:p>
            <a:r>
              <a:rPr lang="nl-NL" dirty="0" err="1" smtClean="0"/>
              <a:t>Some</a:t>
            </a:r>
            <a:r>
              <a:rPr lang="nl-NL" dirty="0" smtClean="0"/>
              <a:t> </a:t>
            </a:r>
            <a:r>
              <a:rPr lang="nl-NL" dirty="0" err="1" smtClean="0"/>
              <a:t>idioms</a:t>
            </a:r>
            <a:r>
              <a:rPr lang="nl-NL" dirty="0" smtClean="0"/>
              <a:t>: tot overmaat van ramp ‘to </a:t>
            </a:r>
            <a:r>
              <a:rPr lang="nl-NL" dirty="0" err="1" smtClean="0"/>
              <a:t>excess</a:t>
            </a:r>
            <a:r>
              <a:rPr lang="nl-NL" dirty="0" smtClean="0"/>
              <a:t> of disaster = </a:t>
            </a:r>
            <a:r>
              <a:rPr lang="nl-NL" dirty="0" err="1" smtClean="0"/>
              <a:t>making</a:t>
            </a:r>
            <a:r>
              <a:rPr lang="nl-NL" dirty="0" smtClean="0"/>
              <a:t> </a:t>
            </a:r>
            <a:r>
              <a:rPr lang="nl-NL" dirty="0" err="1" smtClean="0"/>
              <a:t>matters</a:t>
            </a:r>
            <a:r>
              <a:rPr lang="nl-NL" dirty="0" smtClean="0"/>
              <a:t> </a:t>
            </a:r>
            <a:r>
              <a:rPr lang="nl-NL" dirty="0" err="1" smtClean="0"/>
              <a:t>worse</a:t>
            </a:r>
            <a:r>
              <a:rPr lang="nl-NL" dirty="0" smtClean="0"/>
              <a:t>’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Status of VAN/AAN</a:t>
            </a:r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Both </a:t>
            </a:r>
            <a:r>
              <a:rPr lang="nl-NL" dirty="0" err="1" smtClean="0"/>
              <a:t>prepositions</a:t>
            </a:r>
            <a:r>
              <a:rPr lang="nl-NL" dirty="0" smtClean="0"/>
              <a:t> are </a:t>
            </a:r>
            <a:r>
              <a:rPr lang="nl-NL" dirty="0" err="1" smtClean="0"/>
              <a:t>grammatical</a:t>
            </a:r>
            <a:r>
              <a:rPr lang="nl-NL" dirty="0" smtClean="0"/>
              <a:t> markers without inherent content</a:t>
            </a:r>
          </a:p>
          <a:p>
            <a:r>
              <a:rPr lang="nl-NL" dirty="0" smtClean="0"/>
              <a:t>VAN is </a:t>
            </a:r>
            <a:r>
              <a:rPr lang="nl-NL" dirty="0" err="1" smtClean="0"/>
              <a:t>used</a:t>
            </a:r>
            <a:r>
              <a:rPr lang="nl-NL" dirty="0" smtClean="0"/>
              <a:t> in </a:t>
            </a:r>
            <a:r>
              <a:rPr lang="nl-NL" dirty="0" err="1" smtClean="0"/>
              <a:t>nominalisations</a:t>
            </a:r>
            <a:r>
              <a:rPr lang="nl-NL" dirty="0" smtClean="0"/>
              <a:t> to mark </a:t>
            </a:r>
            <a:r>
              <a:rPr lang="nl-NL" dirty="0" err="1" smtClean="0"/>
              <a:t>objects</a:t>
            </a:r>
            <a:r>
              <a:rPr lang="nl-NL" dirty="0" smtClean="0"/>
              <a:t>, and </a:t>
            </a:r>
            <a:r>
              <a:rPr lang="nl-NL" dirty="0" err="1" smtClean="0"/>
              <a:t>subjects</a:t>
            </a:r>
            <a:r>
              <a:rPr lang="nl-NL" dirty="0" smtClean="0"/>
              <a:t> of </a:t>
            </a:r>
            <a:r>
              <a:rPr lang="nl-NL" dirty="0" err="1" smtClean="0"/>
              <a:t>intransitives</a:t>
            </a:r>
            <a:r>
              <a:rPr lang="nl-NL" dirty="0" smtClean="0"/>
              <a:t>, in </a:t>
            </a:r>
            <a:r>
              <a:rPr lang="nl-NL" dirty="0" err="1" smtClean="0"/>
              <a:t>measure</a:t>
            </a:r>
            <a:r>
              <a:rPr lang="nl-NL" dirty="0" smtClean="0"/>
              <a:t> </a:t>
            </a:r>
            <a:r>
              <a:rPr lang="nl-NL" dirty="0" err="1" smtClean="0"/>
              <a:t>noun</a:t>
            </a:r>
            <a:r>
              <a:rPr lang="nl-NL" dirty="0" smtClean="0"/>
              <a:t> </a:t>
            </a:r>
            <a:r>
              <a:rPr lang="nl-NL" dirty="0" err="1" smtClean="0"/>
              <a:t>constructions</a:t>
            </a:r>
            <a:r>
              <a:rPr lang="nl-NL" dirty="0" smtClean="0"/>
              <a:t>, to </a:t>
            </a:r>
            <a:r>
              <a:rPr lang="nl-NL" dirty="0" err="1" smtClean="0"/>
              <a:t>indicate</a:t>
            </a:r>
            <a:r>
              <a:rPr lang="nl-NL" dirty="0" smtClean="0"/>
              <a:t> </a:t>
            </a:r>
            <a:r>
              <a:rPr lang="nl-NL" dirty="0" err="1" smtClean="0"/>
              <a:t>possession</a:t>
            </a:r>
            <a:r>
              <a:rPr lang="nl-NL" dirty="0" smtClean="0"/>
              <a:t>, to mark </a:t>
            </a:r>
            <a:r>
              <a:rPr lang="nl-NL" dirty="0" err="1" smtClean="0"/>
              <a:t>objects</a:t>
            </a:r>
            <a:r>
              <a:rPr lang="nl-NL" dirty="0" smtClean="0"/>
              <a:t> of </a:t>
            </a:r>
            <a:r>
              <a:rPr lang="nl-NL" dirty="0" err="1" smtClean="0"/>
              <a:t>relational</a:t>
            </a:r>
            <a:r>
              <a:rPr lang="nl-NL" dirty="0" smtClean="0"/>
              <a:t> </a:t>
            </a:r>
            <a:r>
              <a:rPr lang="nl-NL" dirty="0" err="1" smtClean="0"/>
              <a:t>nouns</a:t>
            </a:r>
            <a:r>
              <a:rPr lang="nl-NL" dirty="0" smtClean="0"/>
              <a:t>, and the ‘made of’ </a:t>
            </a:r>
            <a:r>
              <a:rPr lang="nl-NL" dirty="0" err="1" smtClean="0"/>
              <a:t>relation</a:t>
            </a:r>
            <a:r>
              <a:rPr lang="nl-NL" dirty="0" smtClean="0"/>
              <a:t>: een hart van steen ‘a </a:t>
            </a:r>
            <a:r>
              <a:rPr lang="nl-NL" dirty="0" err="1" smtClean="0"/>
              <a:t>heart</a:t>
            </a:r>
            <a:r>
              <a:rPr lang="nl-NL" dirty="0" smtClean="0"/>
              <a:t> of </a:t>
            </a:r>
            <a:r>
              <a:rPr lang="nl-NL" dirty="0" err="1" smtClean="0"/>
              <a:t>stone</a:t>
            </a:r>
            <a:r>
              <a:rPr lang="nl-NL" dirty="0" smtClean="0"/>
              <a:t>’,    een vliegtuig van papier ‘a paper </a:t>
            </a:r>
            <a:r>
              <a:rPr lang="nl-NL" dirty="0" err="1" smtClean="0"/>
              <a:t>plane</a:t>
            </a:r>
            <a:r>
              <a:rPr lang="nl-NL" dirty="0" smtClean="0"/>
              <a:t>’, and in a special </a:t>
            </a:r>
            <a:r>
              <a:rPr lang="nl-NL" dirty="0" err="1" smtClean="0"/>
              <a:t>pseudo-partitive</a:t>
            </a:r>
            <a:r>
              <a:rPr lang="nl-NL" dirty="0" smtClean="0"/>
              <a:t> </a:t>
            </a:r>
            <a:r>
              <a:rPr lang="nl-NL" dirty="0" err="1" smtClean="0"/>
              <a:t>construction</a:t>
            </a:r>
            <a:endParaRPr lang="nl-NL" dirty="0" smtClean="0"/>
          </a:p>
          <a:p>
            <a:r>
              <a:rPr lang="nl-NL" dirty="0" smtClean="0"/>
              <a:t>AAN is </a:t>
            </a:r>
            <a:r>
              <a:rPr lang="nl-NL" dirty="0" err="1" smtClean="0"/>
              <a:t>used</a:t>
            </a:r>
            <a:r>
              <a:rPr lang="nl-NL" dirty="0" smtClean="0"/>
              <a:t> to mark indirect </a:t>
            </a:r>
            <a:r>
              <a:rPr lang="nl-NL" dirty="0" err="1" smtClean="0"/>
              <a:t>objects</a:t>
            </a:r>
            <a:r>
              <a:rPr lang="nl-NL" dirty="0" smtClean="0"/>
              <a:t>, in </a:t>
            </a:r>
            <a:r>
              <a:rPr lang="nl-NL" dirty="0" err="1" smtClean="0"/>
              <a:t>measure</a:t>
            </a:r>
            <a:r>
              <a:rPr lang="nl-NL" dirty="0" smtClean="0"/>
              <a:t> </a:t>
            </a:r>
            <a:r>
              <a:rPr lang="nl-NL" dirty="0" err="1" smtClean="0"/>
              <a:t>noun</a:t>
            </a:r>
            <a:r>
              <a:rPr lang="nl-NL" dirty="0" smtClean="0"/>
              <a:t> </a:t>
            </a:r>
            <a:r>
              <a:rPr lang="nl-NL" dirty="0" err="1" smtClean="0"/>
              <a:t>constructions</a:t>
            </a:r>
            <a:r>
              <a:rPr lang="nl-NL" dirty="0" smtClean="0"/>
              <a:t>, as a marker of </a:t>
            </a:r>
            <a:r>
              <a:rPr lang="nl-NL" dirty="0" err="1" smtClean="0"/>
              <a:t>atelicity</a:t>
            </a:r>
            <a:r>
              <a:rPr lang="nl-NL" dirty="0" smtClean="0"/>
              <a:t>, and in a special </a:t>
            </a:r>
            <a:r>
              <a:rPr lang="nl-NL" dirty="0" err="1" smtClean="0"/>
              <a:t>pseudopartitive</a:t>
            </a:r>
            <a:r>
              <a:rPr lang="nl-NL" dirty="0" smtClean="0"/>
              <a:t> </a:t>
            </a:r>
            <a:r>
              <a:rPr lang="nl-NL" dirty="0" err="1" smtClean="0"/>
              <a:t>construction</a:t>
            </a:r>
            <a:endParaRPr lang="nl-NL" dirty="0" smtClean="0"/>
          </a:p>
          <a:p>
            <a:pPr>
              <a:buNone/>
            </a:pPr>
            <a:r>
              <a:rPr lang="nl-NL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err="1" smtClean="0"/>
              <a:t>Pseudo-partitive</a:t>
            </a:r>
            <a:r>
              <a:rPr lang="nl-NL" dirty="0" smtClean="0"/>
              <a:t> (Hoeksema 2003)</a:t>
            </a:r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Ik begrijp er niets van  ‘I </a:t>
            </a:r>
            <a:r>
              <a:rPr lang="nl-NL" dirty="0" err="1" smtClean="0"/>
              <a:t>understand</a:t>
            </a:r>
            <a:r>
              <a:rPr lang="nl-NL" dirty="0" smtClean="0"/>
              <a:t> </a:t>
            </a:r>
            <a:r>
              <a:rPr lang="nl-NL" dirty="0" err="1" smtClean="0"/>
              <a:t>there</a:t>
            </a:r>
            <a:r>
              <a:rPr lang="nl-NL" dirty="0" smtClean="0"/>
              <a:t> </a:t>
            </a:r>
            <a:r>
              <a:rPr lang="nl-NL" dirty="0" err="1" smtClean="0"/>
              <a:t>nothing</a:t>
            </a:r>
            <a:r>
              <a:rPr lang="nl-NL" dirty="0" smtClean="0"/>
              <a:t> of = I </a:t>
            </a:r>
            <a:r>
              <a:rPr lang="nl-NL" dirty="0" err="1" smtClean="0"/>
              <a:t>don’t</a:t>
            </a:r>
            <a:r>
              <a:rPr lang="nl-NL" dirty="0" smtClean="0"/>
              <a:t> </a:t>
            </a:r>
            <a:r>
              <a:rPr lang="nl-NL" dirty="0" err="1" smtClean="0"/>
              <a:t>understand</a:t>
            </a:r>
            <a:r>
              <a:rPr lang="nl-NL" dirty="0" smtClean="0"/>
              <a:t> </a:t>
            </a:r>
            <a:r>
              <a:rPr lang="nl-NL" dirty="0" err="1" smtClean="0"/>
              <a:t>it</a:t>
            </a:r>
            <a:r>
              <a:rPr lang="nl-NL" dirty="0" smtClean="0"/>
              <a:t> </a:t>
            </a:r>
            <a:r>
              <a:rPr lang="nl-NL" dirty="0" err="1" smtClean="0"/>
              <a:t>one</a:t>
            </a:r>
            <a:r>
              <a:rPr lang="nl-NL" dirty="0" smtClean="0"/>
              <a:t> bit’</a:t>
            </a:r>
          </a:p>
          <a:p>
            <a:r>
              <a:rPr lang="nl-NL" dirty="0" smtClean="0"/>
              <a:t>Daar deugt niets van  ‘</a:t>
            </a:r>
            <a:r>
              <a:rPr lang="nl-NL" dirty="0" err="1" smtClean="0"/>
              <a:t>there</a:t>
            </a:r>
            <a:r>
              <a:rPr lang="nl-NL" dirty="0" smtClean="0"/>
              <a:t> is </a:t>
            </a:r>
            <a:r>
              <a:rPr lang="nl-NL" dirty="0" err="1" smtClean="0"/>
              <a:t>nothing</a:t>
            </a:r>
            <a:r>
              <a:rPr lang="nl-NL" dirty="0" smtClean="0"/>
              <a:t> of in order = the </a:t>
            </a:r>
            <a:r>
              <a:rPr lang="nl-NL" dirty="0" err="1" smtClean="0"/>
              <a:t>whole</a:t>
            </a:r>
            <a:r>
              <a:rPr lang="nl-NL" dirty="0" smtClean="0"/>
              <a:t> </a:t>
            </a:r>
            <a:r>
              <a:rPr lang="nl-NL" dirty="0" err="1" smtClean="0"/>
              <a:t>thing</a:t>
            </a:r>
            <a:r>
              <a:rPr lang="nl-NL" dirty="0" smtClean="0"/>
              <a:t> </a:t>
            </a:r>
            <a:r>
              <a:rPr lang="nl-NL" dirty="0" err="1" smtClean="0"/>
              <a:t>stinks</a:t>
            </a:r>
            <a:r>
              <a:rPr lang="nl-NL" dirty="0" smtClean="0"/>
              <a:t>’</a:t>
            </a:r>
          </a:p>
          <a:p>
            <a:r>
              <a:rPr lang="nl-NL" dirty="0" smtClean="0"/>
              <a:t>Daar deugt niets aan  ‘</a:t>
            </a:r>
            <a:r>
              <a:rPr lang="nl-NL" dirty="0" err="1" smtClean="0"/>
              <a:t>there</a:t>
            </a:r>
            <a:r>
              <a:rPr lang="nl-NL" dirty="0" smtClean="0"/>
              <a:t> is </a:t>
            </a:r>
            <a:r>
              <a:rPr lang="nl-NL" dirty="0" err="1" smtClean="0"/>
              <a:t>nothing</a:t>
            </a:r>
            <a:r>
              <a:rPr lang="nl-NL" dirty="0" smtClean="0"/>
              <a:t> to in order = the </a:t>
            </a:r>
            <a:r>
              <a:rPr lang="nl-NL" dirty="0" err="1" smtClean="0"/>
              <a:t>whole</a:t>
            </a:r>
            <a:r>
              <a:rPr lang="nl-NL" dirty="0" smtClean="0"/>
              <a:t> </a:t>
            </a:r>
            <a:r>
              <a:rPr lang="nl-NL" dirty="0" err="1" smtClean="0"/>
              <a:t>thing</a:t>
            </a:r>
            <a:r>
              <a:rPr lang="nl-NL" dirty="0" smtClean="0"/>
              <a:t> </a:t>
            </a:r>
            <a:r>
              <a:rPr lang="nl-NL" dirty="0" err="1" smtClean="0"/>
              <a:t>stinks</a:t>
            </a:r>
            <a:r>
              <a:rPr lang="nl-NL" dirty="0" smtClean="0"/>
              <a:t>’</a:t>
            </a:r>
          </a:p>
          <a:p>
            <a:endParaRPr lang="nl-NL" dirty="0" smtClean="0"/>
          </a:p>
          <a:p>
            <a:pPr>
              <a:buNone/>
            </a:pPr>
            <a:r>
              <a:rPr lang="nl-NL" dirty="0" smtClean="0"/>
              <a:t>Construction is </a:t>
            </a:r>
            <a:r>
              <a:rPr lang="nl-NL" dirty="0" err="1" smtClean="0"/>
              <a:t>polarity-sensitive</a:t>
            </a:r>
            <a:r>
              <a:rPr lang="nl-NL" dirty="0" smtClean="0"/>
              <a:t>, and </a:t>
            </a:r>
            <a:r>
              <a:rPr lang="nl-NL" dirty="0" err="1" smtClean="0"/>
              <a:t>verb</a:t>
            </a:r>
            <a:r>
              <a:rPr lang="nl-NL" dirty="0" smtClean="0"/>
              <a:t> </a:t>
            </a:r>
            <a:r>
              <a:rPr lang="nl-NL" dirty="0" err="1" smtClean="0"/>
              <a:t>specific</a:t>
            </a:r>
            <a:r>
              <a:rPr lang="nl-NL" dirty="0" smtClean="0"/>
              <a:t>: </a:t>
            </a:r>
            <a:r>
              <a:rPr lang="nl-NL" dirty="0" err="1" smtClean="0"/>
              <a:t>only</a:t>
            </a:r>
            <a:r>
              <a:rPr lang="nl-NL" dirty="0" smtClean="0"/>
              <a:t> </a:t>
            </a:r>
            <a:r>
              <a:rPr lang="nl-NL" dirty="0" err="1" smtClean="0"/>
              <a:t>some</a:t>
            </a:r>
            <a:r>
              <a:rPr lang="nl-NL" dirty="0" smtClean="0"/>
              <a:t> </a:t>
            </a:r>
            <a:r>
              <a:rPr lang="nl-NL" dirty="0" err="1" smtClean="0"/>
              <a:t>gradable</a:t>
            </a:r>
            <a:r>
              <a:rPr lang="nl-NL" dirty="0" smtClean="0"/>
              <a:t> </a:t>
            </a:r>
            <a:r>
              <a:rPr lang="nl-NL" dirty="0" err="1" smtClean="0"/>
              <a:t>verbs</a:t>
            </a:r>
            <a:r>
              <a:rPr lang="nl-NL" dirty="0" smtClean="0"/>
              <a:t> (</a:t>
            </a:r>
            <a:r>
              <a:rPr lang="nl-NL" dirty="0" err="1" smtClean="0"/>
              <a:t>transitive</a:t>
            </a:r>
            <a:r>
              <a:rPr lang="nl-NL" dirty="0" smtClean="0"/>
              <a:t> </a:t>
            </a:r>
            <a:r>
              <a:rPr lang="nl-NL" dirty="0" err="1" smtClean="0"/>
              <a:t>or</a:t>
            </a:r>
            <a:r>
              <a:rPr lang="nl-NL" dirty="0" smtClean="0"/>
              <a:t> </a:t>
            </a:r>
            <a:r>
              <a:rPr lang="nl-NL" dirty="0" err="1" smtClean="0"/>
              <a:t>intransitive</a:t>
            </a:r>
            <a:r>
              <a:rPr lang="nl-NL" dirty="0" smtClean="0"/>
              <a:t>) </a:t>
            </a:r>
            <a:r>
              <a:rPr lang="nl-NL" dirty="0" err="1" smtClean="0"/>
              <a:t>appear</a:t>
            </a:r>
            <a:r>
              <a:rPr lang="nl-NL" dirty="0" smtClean="0"/>
              <a:t> in </a:t>
            </a:r>
            <a:r>
              <a:rPr lang="nl-NL" dirty="0" err="1" smtClean="0"/>
              <a:t>this</a:t>
            </a:r>
            <a:r>
              <a:rPr lang="nl-NL" dirty="0" smtClean="0"/>
              <a:t> </a:t>
            </a:r>
            <a:r>
              <a:rPr lang="nl-NL" dirty="0" err="1" smtClean="0"/>
              <a:t>construction</a:t>
            </a:r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4294967295"/>
          </p:nvPr>
        </p:nvSpPr>
        <p:spPr>
          <a:xfrm>
            <a:off x="928688" y="785813"/>
            <a:ext cx="8215312" cy="47863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b="1" dirty="0" smtClean="0"/>
              <a:t>Dutch </a:t>
            </a:r>
            <a:r>
              <a:rPr lang="nl-NL" b="1" dirty="0" err="1" smtClean="0"/>
              <a:t>measure</a:t>
            </a:r>
            <a:r>
              <a:rPr lang="nl-NL" b="1" dirty="0" smtClean="0"/>
              <a:t> </a:t>
            </a:r>
            <a:r>
              <a:rPr lang="nl-NL" b="1" dirty="0" err="1" smtClean="0"/>
              <a:t>noun</a:t>
            </a:r>
            <a:r>
              <a:rPr lang="nl-NL" b="1" dirty="0" smtClean="0"/>
              <a:t> </a:t>
            </a:r>
            <a:r>
              <a:rPr lang="nl-NL" b="1" dirty="0" err="1" smtClean="0"/>
              <a:t>constructions</a:t>
            </a:r>
            <a:endParaRPr lang="nl-NL" b="1" dirty="0" smtClean="0"/>
          </a:p>
          <a:p>
            <a:pPr>
              <a:buNone/>
            </a:pPr>
            <a:endParaRPr lang="nl-NL" dirty="0"/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N N: </a:t>
            </a:r>
            <a:r>
              <a:rPr lang="nl-NL" i="1" dirty="0" smtClean="0"/>
              <a:t>kop thee </a:t>
            </a:r>
            <a:r>
              <a:rPr lang="nl-NL" dirty="0" smtClean="0"/>
              <a:t>‘cup of </a:t>
            </a:r>
            <a:r>
              <a:rPr lang="nl-NL" dirty="0" err="1" smtClean="0"/>
              <a:t>tea</a:t>
            </a:r>
            <a:r>
              <a:rPr lang="nl-NL" dirty="0" smtClean="0"/>
              <a:t>’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N van N: </a:t>
            </a:r>
            <a:r>
              <a:rPr lang="nl-NL" i="1" dirty="0" smtClean="0"/>
              <a:t>golf van aanslagen </a:t>
            </a:r>
            <a:r>
              <a:rPr lang="nl-NL" dirty="0" smtClean="0"/>
              <a:t>‘wave of </a:t>
            </a:r>
            <a:r>
              <a:rPr lang="nl-NL" dirty="0" err="1" smtClean="0"/>
              <a:t>attacks</a:t>
            </a:r>
            <a:r>
              <a:rPr lang="nl-NL" dirty="0" smtClean="0"/>
              <a:t>’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N aan N: </a:t>
            </a:r>
            <a:r>
              <a:rPr lang="nl-NL" i="1" dirty="0" smtClean="0"/>
              <a:t>gebrek aan geld </a:t>
            </a:r>
            <a:r>
              <a:rPr lang="nl-NL" dirty="0" smtClean="0"/>
              <a:t>‘</a:t>
            </a:r>
            <a:r>
              <a:rPr lang="nl-NL" dirty="0" err="1" smtClean="0"/>
              <a:t>lack</a:t>
            </a:r>
            <a:r>
              <a:rPr lang="nl-NL" dirty="0" smtClean="0"/>
              <a:t> of money’</a:t>
            </a:r>
          </a:p>
          <a:p>
            <a:pPr marL="514350" indent="-514350">
              <a:buNone/>
            </a:pPr>
            <a:endParaRPr lang="nl-NL" dirty="0"/>
          </a:p>
          <a:p>
            <a:pPr marL="514350" indent="-514350">
              <a:buNone/>
            </a:pP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Advantage</a:t>
            </a:r>
            <a:r>
              <a:rPr lang="nl-NL" dirty="0" smtClean="0"/>
              <a:t> of AAN</a:t>
            </a:r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A </a:t>
            </a:r>
            <a:r>
              <a:rPr lang="nl-NL" dirty="0" err="1" smtClean="0"/>
              <a:t>large</a:t>
            </a:r>
            <a:r>
              <a:rPr lang="nl-NL" dirty="0" smtClean="0"/>
              <a:t> </a:t>
            </a:r>
            <a:r>
              <a:rPr lang="nl-NL" dirty="0" err="1" smtClean="0"/>
              <a:t>class</a:t>
            </a:r>
            <a:r>
              <a:rPr lang="nl-NL" dirty="0" smtClean="0"/>
              <a:t> of </a:t>
            </a:r>
            <a:r>
              <a:rPr lang="nl-NL" dirty="0" err="1" smtClean="0"/>
              <a:t>measure</a:t>
            </a:r>
            <a:r>
              <a:rPr lang="nl-NL" dirty="0" smtClean="0"/>
              <a:t> </a:t>
            </a:r>
            <a:r>
              <a:rPr lang="nl-NL" dirty="0" err="1" smtClean="0"/>
              <a:t>nouns</a:t>
            </a:r>
            <a:r>
              <a:rPr lang="nl-NL" dirty="0" smtClean="0"/>
              <a:t> is </a:t>
            </a:r>
            <a:r>
              <a:rPr lang="nl-NL" dirty="0" err="1" smtClean="0"/>
              <a:t>that</a:t>
            </a:r>
            <a:r>
              <a:rPr lang="nl-NL" dirty="0" smtClean="0"/>
              <a:t> of SHAPES:</a:t>
            </a:r>
          </a:p>
          <a:p>
            <a:r>
              <a:rPr lang="nl-NL" dirty="0" smtClean="0"/>
              <a:t>A </a:t>
            </a:r>
            <a:r>
              <a:rPr lang="nl-NL" dirty="0" err="1" smtClean="0"/>
              <a:t>mountain</a:t>
            </a:r>
            <a:r>
              <a:rPr lang="nl-NL" dirty="0" smtClean="0"/>
              <a:t> of </a:t>
            </a:r>
            <a:r>
              <a:rPr lang="nl-NL" dirty="0" err="1" smtClean="0"/>
              <a:t>debts</a:t>
            </a:r>
            <a:endParaRPr lang="nl-NL" dirty="0" smtClean="0"/>
          </a:p>
          <a:p>
            <a:r>
              <a:rPr lang="nl-NL" dirty="0" smtClean="0"/>
              <a:t>A </a:t>
            </a:r>
            <a:r>
              <a:rPr lang="nl-NL" dirty="0" err="1" smtClean="0"/>
              <a:t>pile</a:t>
            </a:r>
            <a:r>
              <a:rPr lang="nl-NL" dirty="0" smtClean="0"/>
              <a:t> of </a:t>
            </a:r>
            <a:r>
              <a:rPr lang="nl-NL" dirty="0" err="1" smtClean="0"/>
              <a:t>rubbish</a:t>
            </a:r>
            <a:endParaRPr lang="nl-NL" dirty="0" smtClean="0"/>
          </a:p>
          <a:p>
            <a:r>
              <a:rPr lang="nl-NL" dirty="0" smtClean="0"/>
              <a:t>A </a:t>
            </a:r>
            <a:r>
              <a:rPr lang="nl-NL" dirty="0" err="1" smtClean="0"/>
              <a:t>sea</a:t>
            </a:r>
            <a:r>
              <a:rPr lang="nl-NL" dirty="0" smtClean="0"/>
              <a:t> of </a:t>
            </a:r>
            <a:r>
              <a:rPr lang="nl-NL" dirty="0" err="1" smtClean="0"/>
              <a:t>blood</a:t>
            </a:r>
            <a:endParaRPr lang="nl-NL" dirty="0" smtClean="0"/>
          </a:p>
          <a:p>
            <a:r>
              <a:rPr lang="nl-NL" dirty="0" smtClean="0"/>
              <a:t>A wave of </a:t>
            </a:r>
            <a:r>
              <a:rPr lang="nl-NL" dirty="0" err="1" smtClean="0"/>
              <a:t>fear</a:t>
            </a:r>
            <a:r>
              <a:rPr lang="nl-NL" dirty="0" smtClean="0"/>
              <a:t> </a:t>
            </a:r>
          </a:p>
          <a:p>
            <a:endParaRPr lang="nl-NL" dirty="0" smtClean="0"/>
          </a:p>
          <a:p>
            <a:pPr>
              <a:buNone/>
            </a:pPr>
            <a:r>
              <a:rPr lang="nl-NL" dirty="0" smtClean="0"/>
              <a:t>VAN </a:t>
            </a:r>
            <a:r>
              <a:rPr lang="nl-NL" dirty="0" err="1" smtClean="0"/>
              <a:t>marks</a:t>
            </a:r>
            <a:r>
              <a:rPr lang="nl-NL" dirty="0" smtClean="0"/>
              <a:t> the </a:t>
            </a:r>
            <a:r>
              <a:rPr lang="nl-NL" dirty="0" err="1" smtClean="0"/>
              <a:t>made-of</a:t>
            </a:r>
            <a:r>
              <a:rPr lang="nl-NL" dirty="0" smtClean="0"/>
              <a:t> </a:t>
            </a:r>
            <a:r>
              <a:rPr lang="nl-NL" dirty="0" err="1" smtClean="0"/>
              <a:t>relation</a:t>
            </a:r>
            <a:r>
              <a:rPr lang="nl-NL" dirty="0" smtClean="0"/>
              <a:t>: </a:t>
            </a:r>
          </a:p>
          <a:p>
            <a:pPr>
              <a:buNone/>
            </a:pPr>
            <a:r>
              <a:rPr lang="nl-NL" dirty="0" smtClean="0"/>
              <a:t>Een berg van schedels = a </a:t>
            </a:r>
            <a:r>
              <a:rPr lang="nl-NL" dirty="0" err="1" smtClean="0"/>
              <a:t>mountain</a:t>
            </a:r>
            <a:r>
              <a:rPr lang="nl-NL" dirty="0" smtClean="0"/>
              <a:t> of </a:t>
            </a:r>
            <a:r>
              <a:rPr lang="nl-NL" dirty="0" err="1" smtClean="0"/>
              <a:t>skulls</a:t>
            </a:r>
            <a:r>
              <a:rPr lang="nl-NL" dirty="0" smtClean="0"/>
              <a:t> (a </a:t>
            </a:r>
            <a:r>
              <a:rPr lang="nl-NL" dirty="0" err="1" smtClean="0"/>
              <a:t>mountain</a:t>
            </a:r>
            <a:r>
              <a:rPr lang="nl-NL" dirty="0" smtClean="0"/>
              <a:t> made of </a:t>
            </a:r>
            <a:r>
              <a:rPr lang="nl-NL" dirty="0" err="1" smtClean="0"/>
              <a:t>skulls</a:t>
            </a:r>
            <a:r>
              <a:rPr lang="nl-NL" dirty="0" smtClean="0"/>
              <a:t>)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Advantage</a:t>
            </a:r>
            <a:r>
              <a:rPr lang="nl-NL" dirty="0" smtClean="0"/>
              <a:t> of AAN </a:t>
            </a:r>
            <a:r>
              <a:rPr lang="nl-NL" dirty="0" err="1" smtClean="0"/>
              <a:t>continued</a:t>
            </a:r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Een berg van schulden: a </a:t>
            </a:r>
            <a:r>
              <a:rPr lang="nl-NL" dirty="0" err="1" smtClean="0"/>
              <a:t>mountain</a:t>
            </a:r>
            <a:r>
              <a:rPr lang="nl-NL" dirty="0" smtClean="0"/>
              <a:t> of </a:t>
            </a:r>
            <a:r>
              <a:rPr lang="nl-NL" dirty="0" err="1" smtClean="0"/>
              <a:t>debts</a:t>
            </a:r>
            <a:endParaRPr lang="nl-NL" dirty="0" smtClean="0"/>
          </a:p>
          <a:p>
            <a:r>
              <a:rPr lang="nl-NL" dirty="0" err="1" smtClean="0"/>
              <a:t>Metaphorical</a:t>
            </a:r>
            <a:r>
              <a:rPr lang="nl-NL" dirty="0" smtClean="0"/>
              <a:t>, </a:t>
            </a:r>
            <a:r>
              <a:rPr lang="nl-NL" dirty="0" err="1" smtClean="0"/>
              <a:t>not</a:t>
            </a:r>
            <a:r>
              <a:rPr lang="nl-NL" dirty="0" smtClean="0"/>
              <a:t> </a:t>
            </a:r>
            <a:r>
              <a:rPr lang="nl-NL" dirty="0" err="1" smtClean="0"/>
              <a:t>literally</a:t>
            </a:r>
            <a:r>
              <a:rPr lang="nl-NL" dirty="0" smtClean="0"/>
              <a:t> a </a:t>
            </a:r>
            <a:r>
              <a:rPr lang="nl-NL" dirty="0" err="1" smtClean="0"/>
              <a:t>mountain</a:t>
            </a:r>
            <a:r>
              <a:rPr lang="nl-NL" dirty="0" smtClean="0"/>
              <a:t> </a:t>
            </a:r>
          </a:p>
          <a:p>
            <a:r>
              <a:rPr lang="nl-NL" dirty="0" smtClean="0"/>
              <a:t>Important is </a:t>
            </a:r>
            <a:r>
              <a:rPr lang="nl-NL" dirty="0" err="1" smtClean="0"/>
              <a:t>here</a:t>
            </a:r>
            <a:r>
              <a:rPr lang="nl-NL" dirty="0" smtClean="0"/>
              <a:t> the ‘</a:t>
            </a:r>
            <a:r>
              <a:rPr lang="nl-NL" dirty="0" err="1" smtClean="0"/>
              <a:t>amount</a:t>
            </a:r>
            <a:r>
              <a:rPr lang="nl-NL" dirty="0" smtClean="0"/>
              <a:t>’ aspect, </a:t>
            </a:r>
            <a:r>
              <a:rPr lang="nl-NL" dirty="0" err="1" smtClean="0"/>
              <a:t>not</a:t>
            </a:r>
            <a:r>
              <a:rPr lang="nl-NL" dirty="0" smtClean="0"/>
              <a:t> </a:t>
            </a:r>
            <a:r>
              <a:rPr lang="nl-NL" dirty="0" err="1" smtClean="0"/>
              <a:t>so</a:t>
            </a:r>
            <a:r>
              <a:rPr lang="nl-NL" dirty="0" smtClean="0"/>
              <a:t> </a:t>
            </a:r>
            <a:r>
              <a:rPr lang="nl-NL" dirty="0" err="1" smtClean="0"/>
              <a:t>much</a:t>
            </a:r>
            <a:r>
              <a:rPr lang="nl-NL" dirty="0" smtClean="0"/>
              <a:t> the </a:t>
            </a:r>
            <a:r>
              <a:rPr lang="nl-NL" dirty="0" err="1" smtClean="0"/>
              <a:t>shape</a:t>
            </a:r>
            <a:endParaRPr lang="nl-NL" dirty="0" smtClean="0"/>
          </a:p>
          <a:p>
            <a:r>
              <a:rPr lang="nl-NL" dirty="0" smtClean="0"/>
              <a:t>AAN, </a:t>
            </a:r>
            <a:r>
              <a:rPr lang="nl-NL" dirty="0" err="1" smtClean="0"/>
              <a:t>lacking</a:t>
            </a:r>
            <a:r>
              <a:rPr lang="nl-NL" dirty="0" smtClean="0"/>
              <a:t> the ‘</a:t>
            </a:r>
            <a:r>
              <a:rPr lang="nl-NL" dirty="0" err="1" smtClean="0"/>
              <a:t>made-of</a:t>
            </a:r>
            <a:r>
              <a:rPr lang="nl-NL" dirty="0" smtClean="0"/>
              <a:t>’ </a:t>
            </a:r>
            <a:r>
              <a:rPr lang="nl-NL" dirty="0" err="1" smtClean="0"/>
              <a:t>use</a:t>
            </a:r>
            <a:r>
              <a:rPr lang="nl-NL" dirty="0" smtClean="0"/>
              <a:t>, </a:t>
            </a:r>
            <a:r>
              <a:rPr lang="nl-NL" dirty="0" err="1" smtClean="0"/>
              <a:t>univocally</a:t>
            </a:r>
            <a:r>
              <a:rPr lang="nl-NL" dirty="0" smtClean="0"/>
              <a:t> </a:t>
            </a:r>
            <a:r>
              <a:rPr lang="nl-NL" dirty="0" err="1" smtClean="0"/>
              <a:t>marks</a:t>
            </a:r>
            <a:r>
              <a:rPr lang="nl-NL" dirty="0" smtClean="0"/>
              <a:t> the </a:t>
            </a:r>
            <a:r>
              <a:rPr lang="nl-NL" dirty="0" err="1" smtClean="0"/>
              <a:t>construction</a:t>
            </a:r>
            <a:r>
              <a:rPr lang="nl-NL" dirty="0" smtClean="0"/>
              <a:t> as </a:t>
            </a:r>
            <a:r>
              <a:rPr lang="nl-NL" dirty="0" err="1" smtClean="0"/>
              <a:t>amount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Berg van schedels:  </a:t>
            </a:r>
            <a:r>
              <a:rPr lang="nl-NL" dirty="0" err="1" smtClean="0"/>
              <a:t>literal</a:t>
            </a:r>
            <a:r>
              <a:rPr lang="nl-NL" dirty="0" smtClean="0"/>
              <a:t> </a:t>
            </a:r>
            <a:r>
              <a:rPr lang="nl-NL" dirty="0" err="1" smtClean="0"/>
              <a:t>mountain</a:t>
            </a:r>
            <a:r>
              <a:rPr lang="nl-NL" dirty="0" smtClean="0"/>
              <a:t>, </a:t>
            </a:r>
            <a:r>
              <a:rPr lang="nl-NL" dirty="0" err="1" smtClean="0"/>
              <a:t>or</a:t>
            </a:r>
            <a:r>
              <a:rPr lang="nl-NL" dirty="0" smtClean="0"/>
              <a:t> </a:t>
            </a:r>
            <a:r>
              <a:rPr lang="nl-NL" dirty="0" err="1" smtClean="0"/>
              <a:t>heap</a:t>
            </a:r>
            <a:endParaRPr lang="nl-NL" dirty="0" smtClean="0"/>
          </a:p>
          <a:p>
            <a:r>
              <a:rPr lang="nl-NL" dirty="0" smtClean="0"/>
              <a:t>Berg aan schulden: </a:t>
            </a:r>
            <a:r>
              <a:rPr lang="nl-NL" dirty="0" err="1" smtClean="0"/>
              <a:t>large</a:t>
            </a:r>
            <a:r>
              <a:rPr lang="nl-NL" dirty="0" smtClean="0"/>
              <a:t> </a:t>
            </a:r>
            <a:r>
              <a:rPr lang="nl-NL" dirty="0" err="1" smtClean="0"/>
              <a:t>amount</a:t>
            </a:r>
            <a:r>
              <a:rPr lang="nl-NL" dirty="0" smtClean="0"/>
              <a:t> of </a:t>
            </a:r>
            <a:r>
              <a:rPr lang="nl-NL" dirty="0" err="1" smtClean="0"/>
              <a:t>debt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3" name="Rechthoek 2"/>
          <p:cNvSpPr/>
          <p:nvPr/>
        </p:nvSpPr>
        <p:spPr>
          <a:xfrm>
            <a:off x="785786" y="714357"/>
            <a:ext cx="7715304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 err="1" smtClean="0"/>
              <a:t>Not</a:t>
            </a:r>
            <a:r>
              <a:rPr lang="nl-NL" sz="3200" b="1" dirty="0" smtClean="0"/>
              <a:t>  to </a:t>
            </a:r>
            <a:r>
              <a:rPr lang="nl-NL" sz="3200" b="1" dirty="0" err="1" smtClean="0"/>
              <a:t>be</a:t>
            </a:r>
            <a:r>
              <a:rPr lang="nl-NL" sz="3200" b="1" dirty="0" smtClean="0"/>
              <a:t> </a:t>
            </a:r>
            <a:r>
              <a:rPr lang="nl-NL" sz="3200" b="1" dirty="0" err="1" smtClean="0"/>
              <a:t>discussed</a:t>
            </a:r>
            <a:r>
              <a:rPr lang="nl-NL" sz="3200" b="1" dirty="0" smtClean="0"/>
              <a:t> </a:t>
            </a:r>
            <a:r>
              <a:rPr lang="nl-NL" sz="3200" b="1" dirty="0" err="1" smtClean="0"/>
              <a:t>here</a:t>
            </a:r>
            <a:endParaRPr lang="nl-NL" sz="3200" b="1" dirty="0"/>
          </a:p>
          <a:p>
            <a:endParaRPr lang="nl-NL" sz="3200" dirty="0" smtClean="0"/>
          </a:p>
          <a:p>
            <a:pPr>
              <a:buFont typeface="Arial" pitchFamily="34" charset="0"/>
              <a:buChar char="•"/>
            </a:pPr>
            <a:r>
              <a:rPr lang="nl-NL" sz="2800" dirty="0" smtClean="0"/>
              <a:t> </a:t>
            </a:r>
            <a:r>
              <a:rPr lang="nl-NL" sz="2800" dirty="0" err="1" smtClean="0">
                <a:solidFill>
                  <a:srgbClr val="0070C0"/>
                </a:solidFill>
              </a:rPr>
              <a:t>definite</a:t>
            </a:r>
            <a:r>
              <a:rPr lang="nl-NL" sz="2800" dirty="0" smtClean="0">
                <a:solidFill>
                  <a:srgbClr val="0070C0"/>
                </a:solidFill>
              </a:rPr>
              <a:t> </a:t>
            </a:r>
            <a:r>
              <a:rPr lang="nl-NL" sz="2800" dirty="0" err="1" smtClean="0">
                <a:solidFill>
                  <a:srgbClr val="0070C0"/>
                </a:solidFill>
              </a:rPr>
              <a:t>partitive</a:t>
            </a:r>
            <a:r>
              <a:rPr lang="nl-NL" sz="2800" dirty="0" smtClean="0">
                <a:solidFill>
                  <a:srgbClr val="0070C0"/>
                </a:solidFill>
              </a:rPr>
              <a:t> </a:t>
            </a:r>
            <a:r>
              <a:rPr lang="nl-NL" sz="2800" dirty="0" err="1" smtClean="0">
                <a:solidFill>
                  <a:srgbClr val="0070C0"/>
                </a:solidFill>
              </a:rPr>
              <a:t>constructions</a:t>
            </a:r>
            <a:r>
              <a:rPr lang="nl-NL" sz="2800" dirty="0" smtClean="0"/>
              <a:t>: N van de N  </a:t>
            </a:r>
            <a:r>
              <a:rPr lang="nl-NL" sz="2800" i="1" dirty="0" smtClean="0"/>
              <a:t>een deel van de mannen </a:t>
            </a:r>
            <a:r>
              <a:rPr lang="nl-NL" sz="2800" dirty="0" smtClean="0"/>
              <a:t> ‘a part of the men’</a:t>
            </a:r>
          </a:p>
          <a:p>
            <a:pPr>
              <a:buFont typeface="Arial" pitchFamily="34" charset="0"/>
              <a:buChar char="•"/>
            </a:pPr>
            <a:r>
              <a:rPr lang="nl-NL" sz="2800" dirty="0"/>
              <a:t> </a:t>
            </a:r>
            <a:r>
              <a:rPr lang="nl-NL" sz="2800" dirty="0" err="1" smtClean="0">
                <a:solidFill>
                  <a:srgbClr val="0070C0"/>
                </a:solidFill>
              </a:rPr>
              <a:t>constructions</a:t>
            </a:r>
            <a:r>
              <a:rPr lang="nl-NL" sz="2800" dirty="0" smtClean="0">
                <a:solidFill>
                  <a:srgbClr val="0070C0"/>
                </a:solidFill>
              </a:rPr>
              <a:t> </a:t>
            </a:r>
            <a:r>
              <a:rPr lang="nl-NL" sz="2800" dirty="0" err="1" smtClean="0">
                <a:solidFill>
                  <a:srgbClr val="0070C0"/>
                </a:solidFill>
              </a:rPr>
              <a:t>with</a:t>
            </a:r>
            <a:r>
              <a:rPr lang="nl-NL" sz="2800" dirty="0" smtClean="0">
                <a:solidFill>
                  <a:srgbClr val="0070C0"/>
                </a:solidFill>
              </a:rPr>
              <a:t> </a:t>
            </a:r>
            <a:r>
              <a:rPr lang="nl-NL" sz="2800" i="1" dirty="0" smtClean="0">
                <a:solidFill>
                  <a:srgbClr val="0070C0"/>
                </a:solidFill>
              </a:rPr>
              <a:t>met</a:t>
            </a:r>
            <a:r>
              <a:rPr lang="nl-NL" sz="2800" dirty="0" smtClean="0">
                <a:solidFill>
                  <a:srgbClr val="0070C0"/>
                </a:solidFill>
              </a:rPr>
              <a:t> </a:t>
            </a:r>
            <a:r>
              <a:rPr lang="nl-NL" sz="2800" dirty="0" smtClean="0"/>
              <a:t>: </a:t>
            </a:r>
            <a:r>
              <a:rPr lang="nl-NL" sz="2800" i="1" dirty="0" smtClean="0"/>
              <a:t>klauwen met geld </a:t>
            </a:r>
            <a:r>
              <a:rPr lang="nl-NL" sz="2800" dirty="0" smtClean="0"/>
              <a:t>‘</a:t>
            </a:r>
            <a:r>
              <a:rPr lang="nl-NL" sz="2800" dirty="0" err="1" smtClean="0"/>
              <a:t>claws</a:t>
            </a:r>
            <a:r>
              <a:rPr lang="nl-NL" sz="2800" dirty="0" smtClean="0"/>
              <a:t> </a:t>
            </a:r>
            <a:r>
              <a:rPr lang="nl-NL" sz="2800" dirty="0" err="1" smtClean="0"/>
              <a:t>with</a:t>
            </a:r>
            <a:r>
              <a:rPr lang="nl-NL" sz="2800" dirty="0" smtClean="0"/>
              <a:t> money = </a:t>
            </a:r>
            <a:r>
              <a:rPr lang="nl-NL" sz="2800" dirty="0" err="1" smtClean="0"/>
              <a:t>oodles</a:t>
            </a:r>
            <a:r>
              <a:rPr lang="nl-NL" sz="2800" dirty="0" smtClean="0"/>
              <a:t> of money’ </a:t>
            </a:r>
          </a:p>
          <a:p>
            <a:pPr>
              <a:buFont typeface="Arial" pitchFamily="34" charset="0"/>
              <a:buChar char="•"/>
            </a:pPr>
            <a:r>
              <a:rPr lang="nl-NL" sz="2800" dirty="0"/>
              <a:t> </a:t>
            </a:r>
            <a:r>
              <a:rPr lang="nl-NL" sz="2800" dirty="0" err="1" smtClean="0">
                <a:solidFill>
                  <a:srgbClr val="0070C0"/>
                </a:solidFill>
              </a:rPr>
              <a:t>constructions</a:t>
            </a:r>
            <a:r>
              <a:rPr lang="nl-NL" sz="2800" dirty="0" smtClean="0">
                <a:solidFill>
                  <a:srgbClr val="0070C0"/>
                </a:solidFill>
              </a:rPr>
              <a:t> </a:t>
            </a:r>
            <a:r>
              <a:rPr lang="nl-NL" sz="2800" dirty="0" err="1" smtClean="0">
                <a:solidFill>
                  <a:srgbClr val="0070C0"/>
                </a:solidFill>
              </a:rPr>
              <a:t>with</a:t>
            </a:r>
            <a:r>
              <a:rPr lang="nl-NL" sz="2800" dirty="0" smtClean="0">
                <a:solidFill>
                  <a:srgbClr val="0070C0"/>
                </a:solidFill>
              </a:rPr>
              <a:t> </a:t>
            </a:r>
            <a:r>
              <a:rPr lang="nl-NL" sz="2800" i="1" dirty="0" smtClean="0">
                <a:solidFill>
                  <a:srgbClr val="0070C0"/>
                </a:solidFill>
              </a:rPr>
              <a:t>vol</a:t>
            </a:r>
            <a:r>
              <a:rPr lang="nl-NL" sz="2800" dirty="0" smtClean="0"/>
              <a:t>: </a:t>
            </a:r>
            <a:r>
              <a:rPr lang="nl-NL" sz="2800" i="1" dirty="0" smtClean="0"/>
              <a:t>een auto vol studenten </a:t>
            </a:r>
            <a:r>
              <a:rPr lang="nl-NL" sz="2800" dirty="0" smtClean="0"/>
              <a:t>‘a </a:t>
            </a:r>
            <a:r>
              <a:rPr lang="nl-NL" sz="2800" dirty="0" err="1" smtClean="0"/>
              <a:t>car</a:t>
            </a:r>
            <a:r>
              <a:rPr lang="nl-NL" sz="2800" dirty="0" smtClean="0"/>
              <a:t> full </a:t>
            </a:r>
            <a:r>
              <a:rPr lang="nl-NL" sz="2800" dirty="0" err="1" smtClean="0"/>
              <a:t>students</a:t>
            </a:r>
            <a:r>
              <a:rPr lang="nl-NL" sz="2800" dirty="0" smtClean="0"/>
              <a:t> = a </a:t>
            </a:r>
            <a:r>
              <a:rPr lang="nl-NL" sz="2800" dirty="0" err="1" smtClean="0"/>
              <a:t>carload</a:t>
            </a:r>
            <a:r>
              <a:rPr lang="nl-NL" sz="2800" dirty="0" smtClean="0"/>
              <a:t> of </a:t>
            </a:r>
            <a:r>
              <a:rPr lang="nl-NL" sz="2800" dirty="0" err="1" smtClean="0"/>
              <a:t>students</a:t>
            </a:r>
            <a:r>
              <a:rPr lang="nl-NL" sz="2800" dirty="0" smtClean="0"/>
              <a:t>’</a:t>
            </a:r>
          </a:p>
          <a:p>
            <a:pPr>
              <a:buFont typeface="Arial" pitchFamily="34" charset="0"/>
              <a:buChar char="•"/>
            </a:pPr>
            <a:r>
              <a:rPr lang="nl-NL" sz="2800" dirty="0"/>
              <a:t> </a:t>
            </a:r>
            <a:r>
              <a:rPr lang="nl-NL" sz="2800" dirty="0" err="1" smtClean="0">
                <a:solidFill>
                  <a:srgbClr val="0070C0"/>
                </a:solidFill>
              </a:rPr>
              <a:t>compounds</a:t>
            </a:r>
            <a:r>
              <a:rPr lang="nl-NL" sz="2800" dirty="0" smtClean="0"/>
              <a:t>: </a:t>
            </a:r>
            <a:r>
              <a:rPr lang="nl-NL" sz="2800" i="1" dirty="0" smtClean="0"/>
              <a:t>een bananentros </a:t>
            </a:r>
            <a:r>
              <a:rPr lang="nl-NL" sz="2800" dirty="0" smtClean="0"/>
              <a:t> ‘a </a:t>
            </a:r>
            <a:r>
              <a:rPr lang="nl-NL" sz="2800" dirty="0" err="1" smtClean="0"/>
              <a:t>banana</a:t>
            </a:r>
            <a:r>
              <a:rPr lang="nl-NL" sz="2800" dirty="0" smtClean="0"/>
              <a:t> </a:t>
            </a:r>
            <a:r>
              <a:rPr lang="nl-NL" sz="2800" dirty="0" err="1" smtClean="0"/>
              <a:t>bunch</a:t>
            </a:r>
            <a:r>
              <a:rPr lang="nl-NL" sz="2800" dirty="0" smtClean="0"/>
              <a:t> = a </a:t>
            </a:r>
            <a:r>
              <a:rPr lang="nl-NL" sz="2800" dirty="0" err="1" smtClean="0"/>
              <a:t>bunch</a:t>
            </a:r>
            <a:r>
              <a:rPr lang="nl-NL" sz="2800" dirty="0" smtClean="0"/>
              <a:t> of </a:t>
            </a:r>
            <a:r>
              <a:rPr lang="nl-NL" sz="2800" dirty="0" err="1" smtClean="0"/>
              <a:t>bananas</a:t>
            </a:r>
            <a:r>
              <a:rPr lang="nl-NL" sz="2800" dirty="0" smtClean="0"/>
              <a:t>’</a:t>
            </a:r>
            <a:r>
              <a:rPr lang="nl-NL" sz="3200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The corpus</a:t>
            </a:r>
            <a:endParaRPr lang="nl-NL" dirty="0"/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15000 </a:t>
            </a:r>
            <a:r>
              <a:rPr lang="nl-NL" dirty="0" err="1" smtClean="0"/>
              <a:t>sentences</a:t>
            </a:r>
            <a:r>
              <a:rPr lang="nl-NL" dirty="0" smtClean="0"/>
              <a:t>, </a:t>
            </a:r>
            <a:r>
              <a:rPr lang="nl-NL" dirty="0" err="1" smtClean="0"/>
              <a:t>from</a:t>
            </a:r>
            <a:r>
              <a:rPr lang="nl-NL" dirty="0" smtClean="0"/>
              <a:t> 1550-2010</a:t>
            </a:r>
          </a:p>
          <a:p>
            <a:r>
              <a:rPr lang="nl-NL" dirty="0" err="1" smtClean="0"/>
              <a:t>Classified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err="1" smtClean="0"/>
              <a:t>measure</a:t>
            </a:r>
            <a:r>
              <a:rPr lang="nl-NL" dirty="0" smtClean="0"/>
              <a:t> </a:t>
            </a:r>
            <a:r>
              <a:rPr lang="nl-NL" dirty="0" err="1" smtClean="0"/>
              <a:t>noun</a:t>
            </a:r>
            <a:r>
              <a:rPr lang="nl-NL" dirty="0" smtClean="0"/>
              <a:t>, </a:t>
            </a:r>
            <a:r>
              <a:rPr lang="nl-NL" dirty="0" err="1" smtClean="0"/>
              <a:t>secondary</a:t>
            </a:r>
            <a:r>
              <a:rPr lang="nl-NL" dirty="0" smtClean="0"/>
              <a:t> </a:t>
            </a:r>
            <a:r>
              <a:rPr lang="nl-NL" dirty="0" err="1" smtClean="0"/>
              <a:t>noun</a:t>
            </a:r>
            <a:r>
              <a:rPr lang="nl-NL" dirty="0" smtClean="0"/>
              <a:t>, </a:t>
            </a:r>
            <a:r>
              <a:rPr lang="nl-NL" dirty="0" err="1" smtClean="0"/>
              <a:t>linking</a:t>
            </a:r>
            <a:r>
              <a:rPr lang="nl-NL" dirty="0" smtClean="0"/>
              <a:t> element (aan, van, met, vol)</a:t>
            </a:r>
          </a:p>
          <a:p>
            <a:r>
              <a:rPr lang="nl-NL" dirty="0" err="1" smtClean="0"/>
              <a:t>Majority</a:t>
            </a:r>
            <a:r>
              <a:rPr lang="nl-NL" dirty="0" smtClean="0"/>
              <a:t> of data (10.000) </a:t>
            </a:r>
            <a:r>
              <a:rPr lang="nl-NL" dirty="0" err="1" smtClean="0"/>
              <a:t>from</a:t>
            </a:r>
            <a:r>
              <a:rPr lang="nl-NL" dirty="0" smtClean="0"/>
              <a:t> the </a:t>
            </a:r>
            <a:r>
              <a:rPr lang="nl-NL" dirty="0" err="1" smtClean="0"/>
              <a:t>period</a:t>
            </a:r>
            <a:r>
              <a:rPr lang="nl-NL" dirty="0" smtClean="0"/>
              <a:t> 1950-2010</a:t>
            </a:r>
          </a:p>
          <a:p>
            <a:r>
              <a:rPr lang="nl-NL" dirty="0" err="1" smtClean="0"/>
              <a:t>Examples</a:t>
            </a:r>
            <a:r>
              <a:rPr lang="nl-NL" dirty="0" smtClean="0"/>
              <a:t> taken </a:t>
            </a:r>
            <a:r>
              <a:rPr lang="nl-NL" dirty="0" err="1" smtClean="0"/>
              <a:t>from</a:t>
            </a:r>
            <a:r>
              <a:rPr lang="nl-NL" dirty="0" smtClean="0"/>
              <a:t> </a:t>
            </a:r>
            <a:r>
              <a:rPr lang="nl-NL" dirty="0" err="1" smtClean="0"/>
              <a:t>books</a:t>
            </a:r>
            <a:r>
              <a:rPr lang="nl-NL" dirty="0" smtClean="0"/>
              <a:t>, </a:t>
            </a:r>
            <a:r>
              <a:rPr lang="nl-NL" dirty="0" err="1" smtClean="0"/>
              <a:t>newspapers</a:t>
            </a:r>
            <a:r>
              <a:rPr lang="nl-NL" dirty="0" smtClean="0"/>
              <a:t>, and the Internet (</a:t>
            </a:r>
            <a:r>
              <a:rPr lang="nl-NL" dirty="0" err="1" smtClean="0"/>
              <a:t>especially</a:t>
            </a:r>
            <a:r>
              <a:rPr lang="nl-NL" dirty="0" smtClean="0"/>
              <a:t> </a:t>
            </a:r>
            <a:r>
              <a:rPr lang="nl-NL" dirty="0" err="1" smtClean="0"/>
              <a:t>dbnl.org</a:t>
            </a:r>
            <a:r>
              <a:rPr lang="nl-NL" dirty="0" smtClean="0"/>
              <a:t>)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 smtClean="0"/>
              <a:t>Measure</a:t>
            </a:r>
            <a:r>
              <a:rPr lang="nl-NL" b="1" dirty="0" smtClean="0"/>
              <a:t> </a:t>
            </a:r>
            <a:r>
              <a:rPr lang="nl-NL" b="1" dirty="0" err="1" smtClean="0"/>
              <a:t>nouns</a:t>
            </a:r>
            <a:r>
              <a:rPr lang="nl-NL" b="1" dirty="0" smtClean="0"/>
              <a:t> </a:t>
            </a:r>
            <a:r>
              <a:rPr lang="nl-NL" b="1" dirty="0" err="1" smtClean="0"/>
              <a:t>with</a:t>
            </a:r>
            <a:r>
              <a:rPr lang="nl-NL" b="1" dirty="0" smtClean="0"/>
              <a:t> </a:t>
            </a:r>
            <a:r>
              <a:rPr lang="nl-NL" b="1" i="1" dirty="0" smtClean="0"/>
              <a:t>aan</a:t>
            </a:r>
            <a:endParaRPr lang="nl-NL" b="1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err="1" smtClean="0"/>
              <a:t>Oldest</a:t>
            </a:r>
            <a:r>
              <a:rPr lang="nl-NL" dirty="0" smtClean="0"/>
              <a:t> </a:t>
            </a:r>
            <a:r>
              <a:rPr lang="nl-NL" dirty="0" err="1" smtClean="0"/>
              <a:t>occurrences</a:t>
            </a:r>
            <a:r>
              <a:rPr lang="nl-NL" dirty="0" smtClean="0"/>
              <a:t> (18th, 19th </a:t>
            </a:r>
            <a:r>
              <a:rPr lang="nl-NL" dirty="0" err="1" smtClean="0"/>
              <a:t>century</a:t>
            </a:r>
            <a:r>
              <a:rPr lang="nl-NL" dirty="0" smtClean="0"/>
              <a:t>):</a:t>
            </a:r>
          </a:p>
          <a:p>
            <a:pPr>
              <a:buNone/>
            </a:pPr>
            <a:r>
              <a:rPr lang="nl-NL" b="1" dirty="0" err="1" smtClean="0"/>
              <a:t>Amounts</a:t>
            </a:r>
            <a:r>
              <a:rPr lang="nl-NL" b="1" dirty="0" smtClean="0"/>
              <a:t> of money:</a:t>
            </a:r>
          </a:p>
          <a:p>
            <a:pPr>
              <a:buNone/>
            </a:pPr>
            <a:r>
              <a:rPr lang="nl-NL" dirty="0" smtClean="0"/>
              <a:t>500 gulden aan boeken ‘500 </a:t>
            </a:r>
            <a:r>
              <a:rPr lang="nl-NL" dirty="0" err="1" smtClean="0"/>
              <a:t>guilders</a:t>
            </a:r>
            <a:r>
              <a:rPr lang="nl-NL" dirty="0" smtClean="0"/>
              <a:t> (</a:t>
            </a:r>
            <a:r>
              <a:rPr lang="nl-NL" dirty="0" err="1" smtClean="0"/>
              <a:t>worth</a:t>
            </a:r>
            <a:r>
              <a:rPr lang="nl-NL" dirty="0" smtClean="0"/>
              <a:t>) of </a:t>
            </a:r>
            <a:r>
              <a:rPr lang="nl-NL" dirty="0" err="1" smtClean="0"/>
              <a:t>books</a:t>
            </a:r>
            <a:r>
              <a:rPr lang="nl-NL" dirty="0" smtClean="0"/>
              <a:t>’</a:t>
            </a:r>
          </a:p>
          <a:p>
            <a:pPr>
              <a:buNone/>
            </a:pPr>
            <a:r>
              <a:rPr lang="nl-NL" dirty="0" smtClean="0"/>
              <a:t>Een kapitaal aan boeken ‘a </a:t>
            </a:r>
            <a:r>
              <a:rPr lang="nl-NL" dirty="0" err="1" smtClean="0"/>
              <a:t>capital</a:t>
            </a:r>
            <a:r>
              <a:rPr lang="nl-NL" dirty="0" smtClean="0"/>
              <a:t> of </a:t>
            </a:r>
            <a:r>
              <a:rPr lang="nl-NL" dirty="0" err="1" smtClean="0"/>
              <a:t>books</a:t>
            </a:r>
            <a:r>
              <a:rPr lang="nl-NL" dirty="0" smtClean="0"/>
              <a:t>’</a:t>
            </a:r>
          </a:p>
          <a:p>
            <a:pPr>
              <a:buNone/>
            </a:pPr>
            <a:r>
              <a:rPr lang="nl-NL" dirty="0" smtClean="0"/>
              <a:t>Een fors bedrag aan boetes  ‘a </a:t>
            </a:r>
            <a:r>
              <a:rPr lang="nl-NL" dirty="0" err="1" smtClean="0"/>
              <a:t>large</a:t>
            </a:r>
            <a:r>
              <a:rPr lang="nl-NL" dirty="0" smtClean="0"/>
              <a:t> </a:t>
            </a:r>
            <a:r>
              <a:rPr lang="nl-NL" dirty="0" err="1" smtClean="0"/>
              <a:t>amount</a:t>
            </a:r>
            <a:r>
              <a:rPr lang="nl-NL" dirty="0" smtClean="0"/>
              <a:t> of </a:t>
            </a:r>
            <a:r>
              <a:rPr lang="nl-NL" dirty="0" err="1" smtClean="0"/>
              <a:t>fines</a:t>
            </a:r>
            <a:r>
              <a:rPr lang="nl-NL" dirty="0" smtClean="0"/>
              <a:t>’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Second</a:t>
            </a:r>
            <a:r>
              <a:rPr lang="nl-NL" dirty="0" smtClean="0"/>
              <a:t> environment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nl-NL" b="1" dirty="0" err="1" smtClean="0"/>
              <a:t>Negative</a:t>
            </a:r>
            <a:r>
              <a:rPr lang="nl-NL" b="1" dirty="0" smtClean="0"/>
              <a:t> </a:t>
            </a:r>
            <a:r>
              <a:rPr lang="nl-NL" b="1" dirty="0" err="1" smtClean="0"/>
              <a:t>amounts</a:t>
            </a:r>
            <a:r>
              <a:rPr lang="nl-NL" b="1" dirty="0" smtClean="0"/>
              <a:t> </a:t>
            </a:r>
            <a:r>
              <a:rPr lang="nl-NL" dirty="0" smtClean="0"/>
              <a:t>(as of 1700)</a:t>
            </a:r>
          </a:p>
          <a:p>
            <a:endParaRPr lang="nl-NL" dirty="0" smtClean="0"/>
          </a:p>
          <a:p>
            <a:pPr>
              <a:buNone/>
            </a:pPr>
            <a:r>
              <a:rPr lang="nl-NL" dirty="0" smtClean="0"/>
              <a:t>Gebrek aan  		‘</a:t>
            </a:r>
            <a:r>
              <a:rPr lang="nl-NL" dirty="0" err="1" smtClean="0"/>
              <a:t>lack</a:t>
            </a:r>
            <a:r>
              <a:rPr lang="nl-NL" dirty="0" smtClean="0"/>
              <a:t> of’</a:t>
            </a:r>
          </a:p>
          <a:p>
            <a:pPr>
              <a:buNone/>
            </a:pPr>
            <a:r>
              <a:rPr lang="nl-NL" dirty="0" smtClean="0"/>
              <a:t>Gemis aan		‘</a:t>
            </a:r>
            <a:r>
              <a:rPr lang="nl-NL" dirty="0" err="1" smtClean="0"/>
              <a:t>shortage</a:t>
            </a:r>
            <a:r>
              <a:rPr lang="nl-NL" dirty="0" smtClean="0"/>
              <a:t> of’</a:t>
            </a:r>
          </a:p>
          <a:p>
            <a:pPr>
              <a:buNone/>
            </a:pPr>
            <a:r>
              <a:rPr lang="nl-NL" dirty="0" smtClean="0"/>
              <a:t>Verlies aan		‘loss of’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err="1" smtClean="0"/>
              <a:t>Originally</a:t>
            </a:r>
            <a:r>
              <a:rPr lang="nl-NL" dirty="0" smtClean="0"/>
              <a:t>: gebrek van   ‘</a:t>
            </a:r>
            <a:r>
              <a:rPr lang="nl-NL" dirty="0" err="1" smtClean="0"/>
              <a:t>lack</a:t>
            </a:r>
            <a:r>
              <a:rPr lang="nl-NL" dirty="0" smtClean="0"/>
              <a:t> of’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Gebrek van / gebrek aan</a:t>
            </a:r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Too</a:t>
            </a:r>
            <a:r>
              <a:rPr lang="nl-NL" dirty="0" smtClean="0"/>
              <a:t> </a:t>
            </a:r>
            <a:r>
              <a:rPr lang="nl-NL" dirty="0" err="1" smtClean="0"/>
              <a:t>much</a:t>
            </a:r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Overdaad</a:t>
            </a:r>
          </a:p>
          <a:p>
            <a:r>
              <a:rPr lang="nl-NL" dirty="0" smtClean="0"/>
              <a:t>Overmaat</a:t>
            </a:r>
          </a:p>
          <a:p>
            <a:r>
              <a:rPr lang="nl-NL" dirty="0" smtClean="0"/>
              <a:t>Overschot</a:t>
            </a:r>
          </a:p>
          <a:p>
            <a:r>
              <a:rPr lang="nl-NL" dirty="0" smtClean="0"/>
              <a:t>Overvloed</a:t>
            </a:r>
          </a:p>
          <a:p>
            <a:endParaRPr lang="nl-NL" dirty="0" smtClean="0"/>
          </a:p>
          <a:p>
            <a:pPr>
              <a:buNone/>
            </a:pPr>
            <a:r>
              <a:rPr lang="nl-NL" dirty="0" err="1" smtClean="0"/>
              <a:t>After</a:t>
            </a:r>
            <a:r>
              <a:rPr lang="nl-NL" dirty="0" smtClean="0"/>
              <a:t> 1900: AP </a:t>
            </a:r>
            <a:r>
              <a:rPr lang="nl-NL" dirty="0" smtClean="0">
                <a:sym typeface="Wingdings" pitchFamily="2" charset="2"/>
              </a:rPr>
              <a:t> N </a:t>
            </a:r>
            <a:r>
              <a:rPr lang="nl-NL" dirty="0" err="1" smtClean="0">
                <a:sym typeface="Wingdings" pitchFamily="2" charset="2"/>
              </a:rPr>
              <a:t>conversion</a:t>
            </a:r>
            <a:endParaRPr lang="nl-NL" dirty="0" smtClean="0"/>
          </a:p>
          <a:p>
            <a:r>
              <a:rPr lang="nl-NL" dirty="0" smtClean="0"/>
              <a:t>Teveel</a:t>
            </a:r>
          </a:p>
          <a:p>
            <a:r>
              <a:rPr lang="nl-NL" dirty="0" smtClean="0"/>
              <a:t>Tekort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 smtClean="0"/>
              <a:t>Overdaad, overmaat, overschot, overvloed</a:t>
            </a:r>
            <a:endParaRPr lang="nl-NL" sz="3200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Groningen, Tabudag 2010</a:t>
            </a:r>
            <a:endParaRPr lang="nl-NL"/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mogen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e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ermogen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478</TotalTime>
  <Words>732</Words>
  <Application>Microsoft Office PowerPoint</Application>
  <PresentationFormat>Diavoorstelling (4:3)</PresentationFormat>
  <Paragraphs>122</Paragraphs>
  <Slides>21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2" baseType="lpstr">
      <vt:lpstr>Vermogen</vt:lpstr>
      <vt:lpstr>An ongoing change in Dutch measure noun constructions: van  aan</vt:lpstr>
      <vt:lpstr>Dia 2</vt:lpstr>
      <vt:lpstr>Dia 3</vt:lpstr>
      <vt:lpstr>The corpus</vt:lpstr>
      <vt:lpstr>Measure nouns with aan</vt:lpstr>
      <vt:lpstr>Second environment</vt:lpstr>
      <vt:lpstr>Gebrek van / gebrek aan</vt:lpstr>
      <vt:lpstr>Too much</vt:lpstr>
      <vt:lpstr>Overdaad, overmaat, overschot, overvloed</vt:lpstr>
      <vt:lpstr>Noun types for AAN 1900-2010</vt:lpstr>
      <vt:lpstr>Making waves</vt:lpstr>
      <vt:lpstr>Waves: golf, stortvloed, vloedgolf etc.</vt:lpstr>
      <vt:lpstr>Waslijst ‘laundry list’ </vt:lpstr>
      <vt:lpstr>Stroom ‘stream’</vt:lpstr>
      <vt:lpstr>Scala  ‘variety’</vt:lpstr>
      <vt:lpstr>No change as yet</vt:lpstr>
      <vt:lpstr>Other cases without change</vt:lpstr>
      <vt:lpstr>Status of VAN/AAN</vt:lpstr>
      <vt:lpstr>Pseudo-partitive (Hoeksema 2003)</vt:lpstr>
      <vt:lpstr>Advantage of AAN</vt:lpstr>
      <vt:lpstr>Advantage of AAN continued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ongoing change in Dutch meansure noun constructions: van  aan</dc:title>
  <dc:creator>test</dc:creator>
  <cp:lastModifiedBy>test</cp:lastModifiedBy>
  <cp:revision>53</cp:revision>
  <dcterms:created xsi:type="dcterms:W3CDTF">2010-05-29T11:21:45Z</dcterms:created>
  <dcterms:modified xsi:type="dcterms:W3CDTF">2010-06-02T19:35:27Z</dcterms:modified>
</cp:coreProperties>
</file>